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9"/>
  </p:notesMasterIdLst>
  <p:sldIdLst>
    <p:sldId id="257" r:id="rId3"/>
    <p:sldId id="267" r:id="rId4"/>
    <p:sldId id="260" r:id="rId5"/>
    <p:sldId id="264" r:id="rId6"/>
    <p:sldId id="265" r:id="rId7"/>
    <p:sldId id="266"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Dosis" panose="020B0604020202020204" charset="0"/>
      <p:regular r:id="rId14"/>
      <p:bold r:id="rId15"/>
    </p:embeddedFont>
    <p:embeddedFont>
      <p:font typeface="Roboto Thin" panose="020B0604020202020204" charset="0"/>
      <p:regular r:id="rId16"/>
      <p:bold r:id="rId17"/>
      <p:italic r:id="rId18"/>
      <p:boldItalic r:id="rId19"/>
    </p:embeddedFont>
    <p:embeddedFont>
      <p:font typeface="Roboto" panose="020B0604020202020204" charset="0"/>
      <p:regular r:id="rId20"/>
      <p:bold r:id="rId21"/>
      <p:italic r:id="rId22"/>
      <p:boldItalic r:id="rId23"/>
    </p:embeddedFont>
    <p:embeddedFont>
      <p:font typeface="Roboto Black" panose="020B0604020202020204" charset="0"/>
      <p:bold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3861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44118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7500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60223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77704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3082102"/>
            <a:ext cx="8210374" cy="1473411"/>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2800" dirty="0">
                <a:solidFill>
                  <a:schemeClr val="lt1"/>
                </a:solidFill>
                <a:latin typeface="Calibri" panose="020F0502020204030204" pitchFamily="34" charset="0"/>
                <a:ea typeface="Roboto Black"/>
                <a:cs typeface="Roboto Black"/>
                <a:sym typeface="Roboto Black"/>
              </a:rPr>
              <a:t>First and Last Touch Attribution Capstone Project</a:t>
            </a:r>
            <a:endParaRPr sz="600" dirty="0">
              <a:solidFill>
                <a:schemeClr val="lt1"/>
              </a:solidFill>
              <a:latin typeface="Calibri" panose="020F0502020204030204" pitchFamily="34" charset="0"/>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Calibri" panose="020F0502020204030204" pitchFamily="34" charset="0"/>
                <a:ea typeface="Roboto Thin"/>
                <a:cs typeface="Roboto Thin"/>
                <a:sym typeface="Roboto Thin"/>
              </a:rPr>
              <a:t>Learn SQL from Scratch</a:t>
            </a:r>
            <a:endParaRPr sz="2800" dirty="0">
              <a:solidFill>
                <a:srgbClr val="EFEFEF"/>
              </a:solidFill>
              <a:latin typeface="Calibri" panose="020F0502020204030204" pitchFamily="34" charset="0"/>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Calibri" panose="020F0502020204030204" pitchFamily="34" charset="0"/>
                <a:ea typeface="Roboto Thin"/>
                <a:cs typeface="Roboto Thin"/>
                <a:sym typeface="Roboto Thin"/>
              </a:rPr>
              <a:t>Serena Denson</a:t>
            </a:r>
            <a:endParaRPr sz="2800" dirty="0">
              <a:solidFill>
                <a:srgbClr val="EFEFEF"/>
              </a:solidFill>
              <a:latin typeface="Calibri" panose="020F0502020204030204" pitchFamily="34" charset="0"/>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Calibri" panose="020F0502020204030204" pitchFamily="34" charset="0"/>
                <a:ea typeface="Roboto Thin"/>
                <a:cs typeface="Roboto Thin"/>
                <a:sym typeface="Roboto Thin"/>
              </a:rPr>
              <a:t>July 9, 2018</a:t>
            </a:r>
            <a:endParaRPr sz="2800" dirty="0">
              <a:solidFill>
                <a:srgbClr val="EFEFEF"/>
              </a:solidFill>
              <a:latin typeface="Calibri" panose="020F0502020204030204" pitchFamily="34" charset="0"/>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95914"/>
            <a:ext cx="8520600" cy="52915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Calibri" panose="020F0502020204030204" pitchFamily="34" charset="0"/>
                <a:ea typeface="Roboto"/>
                <a:cs typeface="Roboto"/>
                <a:sym typeface="Roboto"/>
              </a:rPr>
              <a:t>Table of Contents</a:t>
            </a:r>
            <a:endParaRPr sz="2400" b="1" dirty="0">
              <a:solidFill>
                <a:srgbClr val="295269"/>
              </a:solidFill>
              <a:latin typeface="Calibri" panose="020F0502020204030204" pitchFamily="34" charset="0"/>
              <a:ea typeface="Roboto"/>
              <a:cs typeface="Roboto"/>
              <a:sym typeface="Roboto"/>
            </a:endParaRPr>
          </a:p>
        </p:txBody>
      </p:sp>
      <p:sp>
        <p:nvSpPr>
          <p:cNvPr id="13" name="Shape 316">
            <a:extLst>
              <a:ext uri="{FF2B5EF4-FFF2-40B4-BE49-F238E27FC236}">
                <a16:creationId xmlns:a16="http://schemas.microsoft.com/office/drawing/2014/main" id="{A8D0796B-5C26-4D39-B818-A54EAEC606AA}"/>
              </a:ext>
            </a:extLst>
          </p:cNvPr>
          <p:cNvSpPr txBox="1"/>
          <p:nvPr/>
        </p:nvSpPr>
        <p:spPr>
          <a:xfrm>
            <a:off x="311700" y="805846"/>
            <a:ext cx="8474213" cy="518160"/>
          </a:xfrm>
          <a:prstGeom prst="rect">
            <a:avLst/>
          </a:prstGeom>
          <a:noFill/>
          <a:ln w="12700" cap="flat" cmpd="sng">
            <a:no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sz="1300" dirty="0">
                <a:solidFill>
                  <a:srgbClr val="3E3E40"/>
                </a:solidFill>
                <a:latin typeface="Calibri" panose="020F0502020204030204" pitchFamily="34" charset="0"/>
              </a:rPr>
              <a:t>Slide 3: Get familiar with the company</a:t>
            </a:r>
          </a:p>
          <a:p>
            <a:pPr marL="285750" lvl="0" indent="-285750" eaLnBrk="0" fontAlgn="base" hangingPunct="0">
              <a:spcBef>
                <a:spcPct val="0"/>
              </a:spcBef>
              <a:spcAft>
                <a:spcPct val="0"/>
              </a:spcAft>
              <a:buClrTx/>
              <a:buFont typeface="Arial" panose="020B0604020202020204" pitchFamily="34" charset="0"/>
              <a:buChar char="•"/>
            </a:pPr>
            <a:r>
              <a:rPr lang="en-US" altLang="en-US" sz="1300" dirty="0">
                <a:solidFill>
                  <a:srgbClr val="3E3E40"/>
                </a:solidFill>
                <a:latin typeface="Calibri" panose="020F0502020204030204" pitchFamily="34" charset="0"/>
              </a:rPr>
              <a:t>How many campaigns and sources does </a:t>
            </a:r>
            <a:r>
              <a:rPr lang="en-US" altLang="en-US" sz="1300" dirty="0" err="1">
                <a:solidFill>
                  <a:srgbClr val="3E3E40"/>
                </a:solidFill>
                <a:latin typeface="Calibri" panose="020F0502020204030204" pitchFamily="34" charset="0"/>
              </a:rPr>
              <a:t>CoolTShirts</a:t>
            </a:r>
            <a:r>
              <a:rPr lang="en-US" altLang="en-US" sz="1300" dirty="0">
                <a:solidFill>
                  <a:srgbClr val="3E3E40"/>
                </a:solidFill>
                <a:latin typeface="Calibri" panose="020F0502020204030204" pitchFamily="34" charset="0"/>
              </a:rPr>
              <a:t> use and how are they related? Be sure to explain the difference between </a:t>
            </a:r>
            <a:r>
              <a:rPr lang="en-US" altLang="en-US" sz="1300" dirty="0" err="1">
                <a:solidFill>
                  <a:srgbClr val="3E3E40"/>
                </a:solidFill>
                <a:latin typeface="Calibri" panose="020F0502020204030204" pitchFamily="34" charset="0"/>
              </a:rPr>
              <a:t>utm_campaign</a:t>
            </a:r>
            <a:r>
              <a:rPr lang="en-US" altLang="en-US" sz="1300" dirty="0">
                <a:solidFill>
                  <a:srgbClr val="3E3E40"/>
                </a:solidFill>
                <a:latin typeface="Calibri" panose="020F0502020204030204" pitchFamily="34" charset="0"/>
              </a:rPr>
              <a:t> and </a:t>
            </a:r>
            <a:r>
              <a:rPr lang="en-US" altLang="en-US" sz="1300" dirty="0" err="1">
                <a:solidFill>
                  <a:srgbClr val="3E3E40"/>
                </a:solidFill>
                <a:latin typeface="Calibri" panose="020F0502020204030204" pitchFamily="34" charset="0"/>
              </a:rPr>
              <a:t>utm_source</a:t>
            </a:r>
            <a:r>
              <a:rPr lang="en-US" altLang="en-US" sz="1300" dirty="0">
                <a:solidFill>
                  <a:srgbClr val="3E3E40"/>
                </a:solidFill>
                <a:latin typeface="Calibri" panose="020F0502020204030204" pitchFamily="34" charset="0"/>
              </a:rPr>
              <a:t>.</a:t>
            </a:r>
          </a:p>
          <a:p>
            <a:pPr marL="285750" lvl="0" indent="-285750" eaLnBrk="0" fontAlgn="base" hangingPunct="0">
              <a:spcBef>
                <a:spcPct val="0"/>
              </a:spcBef>
              <a:spcAft>
                <a:spcPct val="0"/>
              </a:spcAft>
              <a:buClrTx/>
              <a:buFont typeface="Arial" panose="020B0604020202020204" pitchFamily="34" charset="0"/>
              <a:buChar char="•"/>
            </a:pPr>
            <a:r>
              <a:rPr lang="en-US" altLang="en-US" sz="1300" dirty="0">
                <a:solidFill>
                  <a:srgbClr val="3E3E40"/>
                </a:solidFill>
                <a:latin typeface="Calibri" panose="020F0502020204030204" pitchFamily="34" charset="0"/>
              </a:rPr>
              <a:t>What pages are on their website?</a:t>
            </a:r>
          </a:p>
          <a:p>
            <a:pPr lvl="0" eaLnBrk="0" fontAlgn="base" hangingPunct="0">
              <a:spcBef>
                <a:spcPct val="0"/>
              </a:spcBef>
              <a:spcAft>
                <a:spcPct val="0"/>
              </a:spcAft>
              <a:buClrTx/>
            </a:pPr>
            <a:endParaRPr lang="en-US" altLang="en-US" sz="1300" dirty="0">
              <a:solidFill>
                <a:srgbClr val="3E3E40"/>
              </a:solidFill>
              <a:latin typeface="Calibri" panose="020F0502020204030204" pitchFamily="34" charset="0"/>
            </a:endParaRPr>
          </a:p>
          <a:p>
            <a:pPr lvl="0" eaLnBrk="0" fontAlgn="base" hangingPunct="0">
              <a:spcBef>
                <a:spcPct val="0"/>
              </a:spcBef>
              <a:spcAft>
                <a:spcPct val="0"/>
              </a:spcAft>
              <a:buClrTx/>
            </a:pPr>
            <a:r>
              <a:rPr lang="en-US" altLang="en-US" sz="1300" dirty="0">
                <a:solidFill>
                  <a:srgbClr val="3E3E40"/>
                </a:solidFill>
                <a:latin typeface="Calibri" panose="020F0502020204030204" pitchFamily="34" charset="0"/>
              </a:rPr>
              <a:t>Slides 4-5: What is the user journey?</a:t>
            </a:r>
          </a:p>
          <a:p>
            <a:pPr marL="285750" lvl="0" indent="-285750" eaLnBrk="0" fontAlgn="base" hangingPunct="0">
              <a:spcBef>
                <a:spcPct val="0"/>
              </a:spcBef>
              <a:spcAft>
                <a:spcPct val="0"/>
              </a:spcAft>
              <a:buClrTx/>
              <a:buFont typeface="Arial" panose="020B0604020202020204" pitchFamily="34" charset="0"/>
              <a:buChar char="•"/>
            </a:pPr>
            <a:r>
              <a:rPr lang="en-US" altLang="en-US" sz="1300" dirty="0">
                <a:solidFill>
                  <a:srgbClr val="3E3E40"/>
                </a:solidFill>
                <a:latin typeface="Calibri" panose="020F0502020204030204" pitchFamily="34" charset="0"/>
              </a:rPr>
              <a:t>How many first touches is each campaign responsible for?</a:t>
            </a:r>
          </a:p>
          <a:p>
            <a:pPr marL="285750" lvl="0" indent="-285750" eaLnBrk="0" fontAlgn="base" hangingPunct="0">
              <a:spcBef>
                <a:spcPct val="0"/>
              </a:spcBef>
              <a:spcAft>
                <a:spcPct val="0"/>
              </a:spcAft>
              <a:buClrTx/>
              <a:buFont typeface="Arial" panose="020B0604020202020204" pitchFamily="34" charset="0"/>
              <a:buChar char="•"/>
            </a:pPr>
            <a:r>
              <a:rPr lang="en-US" altLang="en-US" sz="1300" dirty="0">
                <a:solidFill>
                  <a:srgbClr val="3E3E40"/>
                </a:solidFill>
                <a:latin typeface="Calibri" panose="020F0502020204030204" pitchFamily="34" charset="0"/>
              </a:rPr>
              <a:t>How many last touches is each campaign responsible for?</a:t>
            </a:r>
          </a:p>
          <a:p>
            <a:pPr marL="285750" lvl="0" indent="-285750" eaLnBrk="0" fontAlgn="base" hangingPunct="0">
              <a:spcBef>
                <a:spcPct val="0"/>
              </a:spcBef>
              <a:spcAft>
                <a:spcPct val="0"/>
              </a:spcAft>
              <a:buClrTx/>
              <a:buFont typeface="Arial" panose="020B0604020202020204" pitchFamily="34" charset="0"/>
              <a:buChar char="•"/>
            </a:pPr>
            <a:r>
              <a:rPr lang="en-US" altLang="en-US" sz="1300" dirty="0">
                <a:solidFill>
                  <a:srgbClr val="3E3E40"/>
                </a:solidFill>
                <a:latin typeface="Calibri" panose="020F0502020204030204" pitchFamily="34" charset="0"/>
              </a:rPr>
              <a:t>How many visitors make a purchase?</a:t>
            </a:r>
          </a:p>
          <a:p>
            <a:pPr marL="285750" lvl="0" indent="-285750" eaLnBrk="0" fontAlgn="base" hangingPunct="0">
              <a:spcBef>
                <a:spcPct val="0"/>
              </a:spcBef>
              <a:spcAft>
                <a:spcPct val="0"/>
              </a:spcAft>
              <a:buClrTx/>
              <a:buFont typeface="Arial" panose="020B0604020202020204" pitchFamily="34" charset="0"/>
              <a:buChar char="•"/>
            </a:pPr>
            <a:r>
              <a:rPr lang="en-US" altLang="en-US" sz="1300" dirty="0">
                <a:solidFill>
                  <a:srgbClr val="3E3E40"/>
                </a:solidFill>
                <a:latin typeface="Calibri" panose="020F0502020204030204" pitchFamily="34" charset="0"/>
              </a:rPr>
              <a:t>How many last touches on the purchase page is each campaign responsible for?</a:t>
            </a:r>
          </a:p>
          <a:p>
            <a:pPr marL="285750" lvl="0" indent="-285750" eaLnBrk="0" fontAlgn="base" hangingPunct="0">
              <a:spcBef>
                <a:spcPct val="0"/>
              </a:spcBef>
              <a:spcAft>
                <a:spcPct val="0"/>
              </a:spcAft>
              <a:buClrTx/>
              <a:buFont typeface="Arial" panose="020B0604020202020204" pitchFamily="34" charset="0"/>
              <a:buChar char="•"/>
            </a:pPr>
            <a:r>
              <a:rPr lang="en-US" altLang="en-US" sz="1300" dirty="0">
                <a:solidFill>
                  <a:srgbClr val="3E3E40"/>
                </a:solidFill>
                <a:latin typeface="Calibri" panose="020F0502020204030204" pitchFamily="34" charset="0"/>
              </a:rPr>
              <a:t>What is the typical user journey?</a:t>
            </a:r>
          </a:p>
          <a:p>
            <a:pPr lvl="0" eaLnBrk="0" fontAlgn="base" hangingPunct="0">
              <a:spcBef>
                <a:spcPct val="0"/>
              </a:spcBef>
              <a:spcAft>
                <a:spcPct val="0"/>
              </a:spcAft>
              <a:buClrTx/>
            </a:pPr>
            <a:endParaRPr lang="en-US" altLang="en-US" sz="1300" dirty="0">
              <a:solidFill>
                <a:srgbClr val="3E3E40"/>
              </a:solidFill>
              <a:latin typeface="Calibri" panose="020F0502020204030204" pitchFamily="34" charset="0"/>
            </a:endParaRPr>
          </a:p>
          <a:p>
            <a:pPr lvl="0" eaLnBrk="0" fontAlgn="base" hangingPunct="0">
              <a:spcBef>
                <a:spcPct val="0"/>
              </a:spcBef>
              <a:spcAft>
                <a:spcPct val="0"/>
              </a:spcAft>
              <a:buClrTx/>
            </a:pPr>
            <a:r>
              <a:rPr lang="en-US" altLang="en-US" sz="1300" dirty="0">
                <a:solidFill>
                  <a:srgbClr val="3E3E40"/>
                </a:solidFill>
                <a:latin typeface="Calibri" panose="020F0502020204030204" pitchFamily="34" charset="0"/>
              </a:rPr>
              <a:t>Slide 6: Optimize the campaign budget</a:t>
            </a:r>
          </a:p>
          <a:p>
            <a:pPr marL="285750" lvl="0" indent="-285750" eaLnBrk="0" fontAlgn="base" hangingPunct="0">
              <a:spcBef>
                <a:spcPct val="0"/>
              </a:spcBef>
              <a:spcAft>
                <a:spcPct val="0"/>
              </a:spcAft>
              <a:buClrTx/>
              <a:buFont typeface="Arial" panose="020B0604020202020204" pitchFamily="34" charset="0"/>
              <a:buChar char="•"/>
            </a:pPr>
            <a:r>
              <a:rPr lang="en-US" altLang="en-US" sz="1300" dirty="0" err="1">
                <a:solidFill>
                  <a:srgbClr val="3E3E40"/>
                </a:solidFill>
                <a:latin typeface="Calibri" panose="020F0502020204030204" pitchFamily="34" charset="0"/>
              </a:rPr>
              <a:t>CoolTShirts</a:t>
            </a:r>
            <a:r>
              <a:rPr lang="en-US" altLang="en-US" sz="1300" dirty="0">
                <a:solidFill>
                  <a:srgbClr val="3E3E40"/>
                </a:solidFill>
                <a:latin typeface="Calibri" panose="020F0502020204030204" pitchFamily="34" charset="0"/>
              </a:rPr>
              <a:t> can re-invest in 5 campaigns. Which should they pick and why?</a:t>
            </a:r>
            <a:endParaRPr sz="1300" dirty="0">
              <a:latin typeface="Calibri" panose="020F0502020204030204" pitchFamily="34" charset="0"/>
              <a:ea typeface="Roboto"/>
              <a:cs typeface="Roboto"/>
              <a:sym typeface="Roboto"/>
            </a:endParaRPr>
          </a:p>
        </p:txBody>
      </p:sp>
    </p:spTree>
    <p:extLst>
      <p:ext uri="{BB962C8B-B14F-4D97-AF65-F5344CB8AC3E}">
        <p14:creationId xmlns:p14="http://schemas.microsoft.com/office/powerpoint/2010/main" val="3665328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95914"/>
            <a:ext cx="8520600" cy="52915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err="1">
                <a:solidFill>
                  <a:srgbClr val="295269"/>
                </a:solidFill>
                <a:latin typeface="Calibri" panose="020F0502020204030204" pitchFamily="34" charset="0"/>
                <a:ea typeface="Roboto"/>
                <a:cs typeface="Roboto"/>
                <a:sym typeface="Roboto"/>
              </a:rPr>
              <a:t>CoolTShirts</a:t>
            </a:r>
            <a:r>
              <a:rPr lang="en-US" sz="2400" b="1" dirty="0">
                <a:solidFill>
                  <a:srgbClr val="295269"/>
                </a:solidFill>
                <a:latin typeface="Calibri" panose="020F0502020204030204" pitchFamily="34" charset="0"/>
                <a:ea typeface="Roboto"/>
                <a:cs typeface="Roboto"/>
                <a:sym typeface="Roboto"/>
              </a:rPr>
              <a:t> UTM Overview</a:t>
            </a:r>
            <a:endParaRPr sz="2400" b="1" dirty="0">
              <a:solidFill>
                <a:srgbClr val="295269"/>
              </a:solidFill>
              <a:latin typeface="Calibri" panose="020F0502020204030204" pitchFamily="34" charset="0"/>
              <a:ea typeface="Roboto"/>
              <a:cs typeface="Roboto"/>
              <a:sym typeface="Roboto"/>
            </a:endParaRPr>
          </a:p>
        </p:txBody>
      </p:sp>
      <p:graphicFrame>
        <p:nvGraphicFramePr>
          <p:cNvPr id="5" name="Table 4">
            <a:extLst>
              <a:ext uri="{FF2B5EF4-FFF2-40B4-BE49-F238E27FC236}">
                <a16:creationId xmlns:a16="http://schemas.microsoft.com/office/drawing/2014/main" id="{8F3EA01A-BFD2-48D7-B0DD-0E0B8EA79968}"/>
              </a:ext>
            </a:extLst>
          </p:cNvPr>
          <p:cNvGraphicFramePr>
            <a:graphicFrameLocks noGrp="1"/>
          </p:cNvGraphicFramePr>
          <p:nvPr>
            <p:extLst>
              <p:ext uri="{D42A27DB-BD31-4B8C-83A1-F6EECF244321}">
                <p14:modId xmlns:p14="http://schemas.microsoft.com/office/powerpoint/2010/main" val="2771345453"/>
              </p:ext>
            </p:extLst>
          </p:nvPr>
        </p:nvGraphicFramePr>
        <p:xfrm>
          <a:off x="358086" y="2698438"/>
          <a:ext cx="4962059" cy="2331720"/>
        </p:xfrm>
        <a:graphic>
          <a:graphicData uri="http://schemas.openxmlformats.org/drawingml/2006/table">
            <a:tbl>
              <a:tblPr>
                <a:tableStyleId>{0505E3EF-67EA-436B-97B2-0124C06EBD24}</a:tableStyleId>
              </a:tblPr>
              <a:tblGrid>
                <a:gridCol w="3109041">
                  <a:extLst>
                    <a:ext uri="{9D8B030D-6E8A-4147-A177-3AD203B41FA5}">
                      <a16:colId xmlns:a16="http://schemas.microsoft.com/office/drawing/2014/main" val="1962315074"/>
                    </a:ext>
                  </a:extLst>
                </a:gridCol>
                <a:gridCol w="1853018">
                  <a:extLst>
                    <a:ext uri="{9D8B030D-6E8A-4147-A177-3AD203B41FA5}">
                      <a16:colId xmlns:a16="http://schemas.microsoft.com/office/drawing/2014/main" val="415557642"/>
                    </a:ext>
                  </a:extLst>
                </a:gridCol>
              </a:tblGrid>
              <a:tr h="218831">
                <a:tc>
                  <a:txBody>
                    <a:bodyPr/>
                    <a:lstStyle/>
                    <a:p>
                      <a:pPr algn="ctr"/>
                      <a:r>
                        <a:rPr lang="en-US" sz="1100" dirty="0">
                          <a:effectLst/>
                          <a:latin typeface="Calibri" panose="020F0502020204030204" pitchFamily="34" charset="0"/>
                        </a:rPr>
                        <a:t>Campaigns</a:t>
                      </a:r>
                      <a:endParaRPr lang="en-US" sz="1100" dirty="0">
                        <a:solidFill>
                          <a:srgbClr val="292929"/>
                        </a:solidFill>
                        <a:effectLst/>
                        <a:latin typeface="Calibri" panose="020F0502020204030204" pitchFamily="34" charset="0"/>
                      </a:endParaRPr>
                    </a:p>
                  </a:txBody>
                  <a:tcPr anchor="ctr">
                    <a:solidFill>
                      <a:schemeClr val="accent5">
                        <a:lumMod val="20000"/>
                        <a:lumOff val="80000"/>
                      </a:schemeClr>
                    </a:solidFill>
                  </a:tcPr>
                </a:tc>
                <a:tc>
                  <a:txBody>
                    <a:bodyPr/>
                    <a:lstStyle/>
                    <a:p>
                      <a:pPr algn="ctr"/>
                      <a:r>
                        <a:rPr lang="en-US" sz="1100" dirty="0">
                          <a:effectLst/>
                          <a:latin typeface="Calibri" panose="020F0502020204030204" pitchFamily="34" charset="0"/>
                        </a:rPr>
                        <a:t>Sources</a:t>
                      </a:r>
                      <a:endParaRPr lang="en-US" sz="1100" dirty="0">
                        <a:solidFill>
                          <a:srgbClr val="292929"/>
                        </a:solidFill>
                        <a:effectLst/>
                        <a:latin typeface="Calibri" panose="020F050202020403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3372148988"/>
                  </a:ext>
                </a:extLst>
              </a:tr>
              <a:tr h="218831">
                <a:tc>
                  <a:txBody>
                    <a:bodyPr/>
                    <a:lstStyle/>
                    <a:p>
                      <a:pPr algn="ctr"/>
                      <a:r>
                        <a:rPr lang="en-US" sz="1100" dirty="0">
                          <a:effectLst/>
                          <a:latin typeface="Calibri" panose="020F0502020204030204" pitchFamily="34" charset="0"/>
                        </a:rPr>
                        <a:t>getting-to-know-cool-</a:t>
                      </a:r>
                      <a:r>
                        <a:rPr lang="en-US" sz="1100" dirty="0" err="1">
                          <a:effectLst/>
                          <a:latin typeface="Calibri" panose="020F0502020204030204" pitchFamily="34" charset="0"/>
                        </a:rPr>
                        <a:t>tshirts</a:t>
                      </a:r>
                      <a:endParaRPr lang="en-US" sz="1100" dirty="0">
                        <a:solidFill>
                          <a:srgbClr val="525252"/>
                        </a:solidFill>
                        <a:effectLst/>
                        <a:latin typeface="Calibri" panose="020F0502020204030204" pitchFamily="34" charset="0"/>
                      </a:endParaRPr>
                    </a:p>
                  </a:txBody>
                  <a:tcPr anchor="ctr">
                    <a:solidFill>
                      <a:schemeClr val="bg1"/>
                    </a:solidFill>
                  </a:tcPr>
                </a:tc>
                <a:tc>
                  <a:txBody>
                    <a:bodyPr/>
                    <a:lstStyle/>
                    <a:p>
                      <a:pPr algn="ctr"/>
                      <a:r>
                        <a:rPr lang="en-US" sz="1100" dirty="0" err="1">
                          <a:effectLst/>
                          <a:latin typeface="Calibri" panose="020F0502020204030204" pitchFamily="34" charset="0"/>
                        </a:rPr>
                        <a:t>nytimes</a:t>
                      </a:r>
                      <a:endParaRPr lang="en-US" sz="1100" dirty="0">
                        <a:solidFill>
                          <a:srgbClr val="525252"/>
                        </a:solidFill>
                        <a:effectLst/>
                        <a:latin typeface="Calibri" panose="020F0502020204030204" pitchFamily="34" charset="0"/>
                      </a:endParaRPr>
                    </a:p>
                  </a:txBody>
                  <a:tcPr anchor="ctr">
                    <a:solidFill>
                      <a:schemeClr val="bg1"/>
                    </a:solidFill>
                  </a:tcPr>
                </a:tc>
                <a:extLst>
                  <a:ext uri="{0D108BD9-81ED-4DB2-BD59-A6C34878D82A}">
                    <a16:rowId xmlns:a16="http://schemas.microsoft.com/office/drawing/2014/main" val="1744699273"/>
                  </a:ext>
                </a:extLst>
              </a:tr>
              <a:tr h="218831">
                <a:tc>
                  <a:txBody>
                    <a:bodyPr/>
                    <a:lstStyle/>
                    <a:p>
                      <a:pPr algn="ctr"/>
                      <a:r>
                        <a:rPr lang="en-US" sz="1100" dirty="0">
                          <a:effectLst/>
                          <a:latin typeface="Calibri" panose="020F0502020204030204" pitchFamily="34" charset="0"/>
                        </a:rPr>
                        <a:t>weekly-newsletter</a:t>
                      </a:r>
                      <a:endParaRPr lang="en-US" sz="1100" dirty="0">
                        <a:solidFill>
                          <a:srgbClr val="525252"/>
                        </a:solidFill>
                        <a:effectLst/>
                        <a:latin typeface="Calibri" panose="020F0502020204030204" pitchFamily="34" charset="0"/>
                      </a:endParaRPr>
                    </a:p>
                  </a:txBody>
                  <a:tcPr anchor="ctr">
                    <a:solidFill>
                      <a:schemeClr val="bg1"/>
                    </a:solidFill>
                  </a:tcPr>
                </a:tc>
                <a:tc>
                  <a:txBody>
                    <a:bodyPr/>
                    <a:lstStyle/>
                    <a:p>
                      <a:pPr algn="ctr"/>
                      <a:r>
                        <a:rPr lang="en-US" sz="1100" dirty="0">
                          <a:effectLst/>
                          <a:latin typeface="Calibri" panose="020F0502020204030204" pitchFamily="34" charset="0"/>
                        </a:rPr>
                        <a:t>email</a:t>
                      </a:r>
                      <a:endParaRPr lang="en-US" sz="1100" dirty="0">
                        <a:solidFill>
                          <a:srgbClr val="525252"/>
                        </a:solidFill>
                        <a:effectLst/>
                        <a:latin typeface="Calibri" panose="020F0502020204030204" pitchFamily="34" charset="0"/>
                      </a:endParaRPr>
                    </a:p>
                  </a:txBody>
                  <a:tcPr anchor="ctr">
                    <a:solidFill>
                      <a:schemeClr val="bg1"/>
                    </a:solidFill>
                  </a:tcPr>
                </a:tc>
                <a:extLst>
                  <a:ext uri="{0D108BD9-81ED-4DB2-BD59-A6C34878D82A}">
                    <a16:rowId xmlns:a16="http://schemas.microsoft.com/office/drawing/2014/main" val="2989827662"/>
                  </a:ext>
                </a:extLst>
              </a:tr>
              <a:tr h="218831">
                <a:tc>
                  <a:txBody>
                    <a:bodyPr/>
                    <a:lstStyle/>
                    <a:p>
                      <a:pPr algn="ctr"/>
                      <a:r>
                        <a:rPr lang="en-US" sz="1100" dirty="0">
                          <a:effectLst/>
                          <a:latin typeface="Calibri" panose="020F0502020204030204" pitchFamily="34" charset="0"/>
                        </a:rPr>
                        <a:t>ten-crazy-cool-</a:t>
                      </a:r>
                      <a:r>
                        <a:rPr lang="en-US" sz="1100" dirty="0" err="1">
                          <a:effectLst/>
                          <a:latin typeface="Calibri" panose="020F0502020204030204" pitchFamily="34" charset="0"/>
                        </a:rPr>
                        <a:t>tshirts</a:t>
                      </a:r>
                      <a:r>
                        <a:rPr lang="en-US" sz="1100" dirty="0">
                          <a:effectLst/>
                          <a:latin typeface="Calibri" panose="020F0502020204030204" pitchFamily="34" charset="0"/>
                        </a:rPr>
                        <a:t>-facts</a:t>
                      </a:r>
                      <a:endParaRPr lang="en-US" sz="1100" dirty="0">
                        <a:solidFill>
                          <a:srgbClr val="525252"/>
                        </a:solidFill>
                        <a:effectLst/>
                        <a:latin typeface="Calibri" panose="020F0502020204030204" pitchFamily="34" charset="0"/>
                      </a:endParaRPr>
                    </a:p>
                  </a:txBody>
                  <a:tcPr anchor="ctr">
                    <a:solidFill>
                      <a:schemeClr val="bg1"/>
                    </a:solidFill>
                  </a:tcPr>
                </a:tc>
                <a:tc>
                  <a:txBody>
                    <a:bodyPr/>
                    <a:lstStyle/>
                    <a:p>
                      <a:pPr algn="ctr"/>
                      <a:r>
                        <a:rPr lang="en-US" sz="1100" dirty="0" err="1">
                          <a:effectLst/>
                          <a:latin typeface="Calibri" panose="020F0502020204030204" pitchFamily="34" charset="0"/>
                        </a:rPr>
                        <a:t>buzzfeed</a:t>
                      </a:r>
                      <a:endParaRPr lang="en-US" sz="1100" dirty="0">
                        <a:solidFill>
                          <a:srgbClr val="525252"/>
                        </a:solidFill>
                        <a:effectLst/>
                        <a:latin typeface="Calibri" panose="020F0502020204030204" pitchFamily="34" charset="0"/>
                      </a:endParaRPr>
                    </a:p>
                  </a:txBody>
                  <a:tcPr anchor="ctr">
                    <a:solidFill>
                      <a:schemeClr val="bg1"/>
                    </a:solidFill>
                  </a:tcPr>
                </a:tc>
                <a:extLst>
                  <a:ext uri="{0D108BD9-81ED-4DB2-BD59-A6C34878D82A}">
                    <a16:rowId xmlns:a16="http://schemas.microsoft.com/office/drawing/2014/main" val="960156579"/>
                  </a:ext>
                </a:extLst>
              </a:tr>
              <a:tr h="218831">
                <a:tc>
                  <a:txBody>
                    <a:bodyPr/>
                    <a:lstStyle/>
                    <a:p>
                      <a:pPr algn="ctr"/>
                      <a:r>
                        <a:rPr lang="en-US" sz="1100" dirty="0" err="1">
                          <a:effectLst/>
                          <a:latin typeface="Calibri" panose="020F0502020204030204" pitchFamily="34" charset="0"/>
                        </a:rPr>
                        <a:t>retargetting</a:t>
                      </a:r>
                      <a:r>
                        <a:rPr lang="en-US" sz="1100" dirty="0">
                          <a:effectLst/>
                          <a:latin typeface="Calibri" panose="020F0502020204030204" pitchFamily="34" charset="0"/>
                        </a:rPr>
                        <a:t>-campaign</a:t>
                      </a:r>
                      <a:endParaRPr lang="en-US" sz="1100" dirty="0">
                        <a:solidFill>
                          <a:srgbClr val="525252"/>
                        </a:solidFill>
                        <a:effectLst/>
                        <a:latin typeface="Calibri" panose="020F0502020204030204" pitchFamily="34" charset="0"/>
                      </a:endParaRPr>
                    </a:p>
                  </a:txBody>
                  <a:tcPr anchor="ctr">
                    <a:solidFill>
                      <a:schemeClr val="bg1"/>
                    </a:solidFill>
                  </a:tcPr>
                </a:tc>
                <a:tc>
                  <a:txBody>
                    <a:bodyPr/>
                    <a:lstStyle/>
                    <a:p>
                      <a:pPr algn="ctr"/>
                      <a:r>
                        <a:rPr lang="en-US" sz="1100" dirty="0">
                          <a:effectLst/>
                          <a:latin typeface="Calibri" panose="020F0502020204030204" pitchFamily="34" charset="0"/>
                        </a:rPr>
                        <a:t>email</a:t>
                      </a:r>
                      <a:endParaRPr lang="en-US" sz="1100" dirty="0">
                        <a:solidFill>
                          <a:srgbClr val="525252"/>
                        </a:solidFill>
                        <a:effectLst/>
                        <a:latin typeface="Calibri" panose="020F0502020204030204" pitchFamily="34" charset="0"/>
                      </a:endParaRPr>
                    </a:p>
                  </a:txBody>
                  <a:tcPr anchor="ctr">
                    <a:solidFill>
                      <a:schemeClr val="bg1"/>
                    </a:solidFill>
                  </a:tcPr>
                </a:tc>
                <a:extLst>
                  <a:ext uri="{0D108BD9-81ED-4DB2-BD59-A6C34878D82A}">
                    <a16:rowId xmlns:a16="http://schemas.microsoft.com/office/drawing/2014/main" val="3908392456"/>
                  </a:ext>
                </a:extLst>
              </a:tr>
              <a:tr h="218831">
                <a:tc>
                  <a:txBody>
                    <a:bodyPr/>
                    <a:lstStyle/>
                    <a:p>
                      <a:pPr algn="ctr"/>
                      <a:r>
                        <a:rPr lang="en-US" sz="1100">
                          <a:effectLst/>
                          <a:latin typeface="Calibri" panose="020F0502020204030204" pitchFamily="34" charset="0"/>
                        </a:rPr>
                        <a:t>retargetting-ad</a:t>
                      </a:r>
                      <a:endParaRPr lang="en-US" sz="1100">
                        <a:solidFill>
                          <a:srgbClr val="525252"/>
                        </a:solidFill>
                        <a:effectLst/>
                        <a:latin typeface="Calibri" panose="020F0502020204030204" pitchFamily="34" charset="0"/>
                      </a:endParaRPr>
                    </a:p>
                  </a:txBody>
                  <a:tcPr anchor="ctr">
                    <a:solidFill>
                      <a:schemeClr val="bg1"/>
                    </a:solidFill>
                  </a:tcPr>
                </a:tc>
                <a:tc>
                  <a:txBody>
                    <a:bodyPr/>
                    <a:lstStyle/>
                    <a:p>
                      <a:pPr algn="ctr"/>
                      <a:r>
                        <a:rPr lang="en-US" sz="1100" dirty="0" err="1">
                          <a:effectLst/>
                          <a:latin typeface="Calibri" panose="020F0502020204030204" pitchFamily="34" charset="0"/>
                        </a:rPr>
                        <a:t>facebook</a:t>
                      </a:r>
                      <a:endParaRPr lang="en-US" sz="1100" dirty="0">
                        <a:solidFill>
                          <a:srgbClr val="525252"/>
                        </a:solidFill>
                        <a:effectLst/>
                        <a:latin typeface="Calibri" panose="020F0502020204030204" pitchFamily="34" charset="0"/>
                      </a:endParaRPr>
                    </a:p>
                  </a:txBody>
                  <a:tcPr anchor="ctr">
                    <a:solidFill>
                      <a:schemeClr val="bg1"/>
                    </a:solidFill>
                  </a:tcPr>
                </a:tc>
                <a:extLst>
                  <a:ext uri="{0D108BD9-81ED-4DB2-BD59-A6C34878D82A}">
                    <a16:rowId xmlns:a16="http://schemas.microsoft.com/office/drawing/2014/main" val="4038453779"/>
                  </a:ext>
                </a:extLst>
              </a:tr>
              <a:tr h="218831">
                <a:tc>
                  <a:txBody>
                    <a:bodyPr/>
                    <a:lstStyle/>
                    <a:p>
                      <a:pPr algn="ctr"/>
                      <a:r>
                        <a:rPr lang="en-US" sz="1100">
                          <a:effectLst/>
                          <a:latin typeface="Calibri" panose="020F0502020204030204" pitchFamily="34" charset="0"/>
                        </a:rPr>
                        <a:t>interview-with-cool-tshirts-founder</a:t>
                      </a:r>
                      <a:endParaRPr lang="en-US" sz="1100">
                        <a:solidFill>
                          <a:srgbClr val="525252"/>
                        </a:solidFill>
                        <a:effectLst/>
                        <a:latin typeface="Calibri" panose="020F0502020204030204" pitchFamily="34" charset="0"/>
                      </a:endParaRPr>
                    </a:p>
                  </a:txBody>
                  <a:tcPr anchor="ctr">
                    <a:solidFill>
                      <a:schemeClr val="bg1"/>
                    </a:solidFill>
                  </a:tcPr>
                </a:tc>
                <a:tc>
                  <a:txBody>
                    <a:bodyPr/>
                    <a:lstStyle/>
                    <a:p>
                      <a:pPr algn="ctr"/>
                      <a:r>
                        <a:rPr lang="en-US" sz="1100" dirty="0">
                          <a:effectLst/>
                          <a:latin typeface="Calibri" panose="020F0502020204030204" pitchFamily="34" charset="0"/>
                        </a:rPr>
                        <a:t>medium</a:t>
                      </a:r>
                      <a:endParaRPr lang="en-US" sz="1100" dirty="0">
                        <a:solidFill>
                          <a:srgbClr val="525252"/>
                        </a:solidFill>
                        <a:effectLst/>
                        <a:latin typeface="Calibri" panose="020F0502020204030204" pitchFamily="34" charset="0"/>
                      </a:endParaRPr>
                    </a:p>
                  </a:txBody>
                  <a:tcPr anchor="ctr">
                    <a:solidFill>
                      <a:schemeClr val="bg1"/>
                    </a:solidFill>
                  </a:tcPr>
                </a:tc>
                <a:extLst>
                  <a:ext uri="{0D108BD9-81ED-4DB2-BD59-A6C34878D82A}">
                    <a16:rowId xmlns:a16="http://schemas.microsoft.com/office/drawing/2014/main" val="2487510414"/>
                  </a:ext>
                </a:extLst>
              </a:tr>
              <a:tr h="218831">
                <a:tc>
                  <a:txBody>
                    <a:bodyPr/>
                    <a:lstStyle/>
                    <a:p>
                      <a:pPr algn="ctr"/>
                      <a:r>
                        <a:rPr lang="en-US" sz="1100" dirty="0">
                          <a:effectLst/>
                          <a:latin typeface="Calibri" panose="020F0502020204030204" pitchFamily="34" charset="0"/>
                        </a:rPr>
                        <a:t>paid-search</a:t>
                      </a:r>
                      <a:endParaRPr lang="en-US" sz="1100" dirty="0">
                        <a:solidFill>
                          <a:srgbClr val="525252"/>
                        </a:solidFill>
                        <a:effectLst/>
                        <a:latin typeface="Calibri" panose="020F0502020204030204" pitchFamily="34" charset="0"/>
                      </a:endParaRPr>
                    </a:p>
                  </a:txBody>
                  <a:tcPr anchor="ctr">
                    <a:solidFill>
                      <a:schemeClr val="bg1"/>
                    </a:solidFill>
                  </a:tcPr>
                </a:tc>
                <a:tc>
                  <a:txBody>
                    <a:bodyPr/>
                    <a:lstStyle/>
                    <a:p>
                      <a:pPr algn="ctr"/>
                      <a:r>
                        <a:rPr lang="en-US" sz="1100" dirty="0">
                          <a:effectLst/>
                          <a:latin typeface="Calibri" panose="020F0502020204030204" pitchFamily="34" charset="0"/>
                        </a:rPr>
                        <a:t>google</a:t>
                      </a:r>
                      <a:endParaRPr lang="en-US" sz="1100" dirty="0">
                        <a:solidFill>
                          <a:srgbClr val="525252"/>
                        </a:solidFill>
                        <a:effectLst/>
                        <a:latin typeface="Calibri" panose="020F0502020204030204" pitchFamily="34" charset="0"/>
                      </a:endParaRPr>
                    </a:p>
                  </a:txBody>
                  <a:tcPr anchor="ctr">
                    <a:solidFill>
                      <a:schemeClr val="bg1"/>
                    </a:solidFill>
                  </a:tcPr>
                </a:tc>
                <a:extLst>
                  <a:ext uri="{0D108BD9-81ED-4DB2-BD59-A6C34878D82A}">
                    <a16:rowId xmlns:a16="http://schemas.microsoft.com/office/drawing/2014/main" val="917226476"/>
                  </a:ext>
                </a:extLst>
              </a:tr>
              <a:tr h="218831">
                <a:tc>
                  <a:txBody>
                    <a:bodyPr/>
                    <a:lstStyle/>
                    <a:p>
                      <a:pPr algn="ctr"/>
                      <a:r>
                        <a:rPr lang="en-US" sz="1100">
                          <a:effectLst/>
                          <a:latin typeface="Calibri" panose="020F0502020204030204" pitchFamily="34" charset="0"/>
                        </a:rPr>
                        <a:t>cool-tshirts-search</a:t>
                      </a:r>
                      <a:endParaRPr lang="en-US" sz="1100">
                        <a:solidFill>
                          <a:srgbClr val="525252"/>
                        </a:solidFill>
                        <a:effectLst/>
                        <a:latin typeface="Calibri" panose="020F0502020204030204" pitchFamily="34" charset="0"/>
                      </a:endParaRPr>
                    </a:p>
                  </a:txBody>
                  <a:tcPr anchor="ctr">
                    <a:solidFill>
                      <a:schemeClr val="bg1"/>
                    </a:solidFill>
                  </a:tcPr>
                </a:tc>
                <a:tc>
                  <a:txBody>
                    <a:bodyPr/>
                    <a:lstStyle/>
                    <a:p>
                      <a:pPr algn="ctr"/>
                      <a:r>
                        <a:rPr lang="en-US" sz="1100" dirty="0">
                          <a:effectLst/>
                          <a:latin typeface="Calibri" panose="020F0502020204030204" pitchFamily="34" charset="0"/>
                        </a:rPr>
                        <a:t>google</a:t>
                      </a:r>
                      <a:endParaRPr lang="en-US" sz="1100" dirty="0">
                        <a:solidFill>
                          <a:srgbClr val="525252"/>
                        </a:solidFill>
                        <a:effectLst/>
                        <a:latin typeface="Calibri" panose="020F0502020204030204" pitchFamily="34" charset="0"/>
                      </a:endParaRPr>
                    </a:p>
                  </a:txBody>
                  <a:tcPr anchor="ctr">
                    <a:solidFill>
                      <a:schemeClr val="bg1"/>
                    </a:solidFill>
                  </a:tcPr>
                </a:tc>
                <a:extLst>
                  <a:ext uri="{0D108BD9-81ED-4DB2-BD59-A6C34878D82A}">
                    <a16:rowId xmlns:a16="http://schemas.microsoft.com/office/drawing/2014/main" val="1799797615"/>
                  </a:ext>
                </a:extLst>
              </a:tr>
            </a:tbl>
          </a:graphicData>
        </a:graphic>
      </p:graphicFrame>
      <p:graphicFrame>
        <p:nvGraphicFramePr>
          <p:cNvPr id="2" name="Table 1">
            <a:extLst>
              <a:ext uri="{FF2B5EF4-FFF2-40B4-BE49-F238E27FC236}">
                <a16:creationId xmlns:a16="http://schemas.microsoft.com/office/drawing/2014/main" id="{BFA97D69-01F5-4753-9CD8-F9704D3B6B6A}"/>
              </a:ext>
            </a:extLst>
          </p:cNvPr>
          <p:cNvGraphicFramePr>
            <a:graphicFrameLocks noGrp="1"/>
          </p:cNvGraphicFramePr>
          <p:nvPr>
            <p:extLst>
              <p:ext uri="{D42A27DB-BD31-4B8C-83A1-F6EECF244321}">
                <p14:modId xmlns:p14="http://schemas.microsoft.com/office/powerpoint/2010/main" val="803868891"/>
              </p:ext>
            </p:extLst>
          </p:nvPr>
        </p:nvGraphicFramePr>
        <p:xfrm>
          <a:off x="358086" y="2057845"/>
          <a:ext cx="2178107" cy="518160"/>
        </p:xfrm>
        <a:graphic>
          <a:graphicData uri="http://schemas.openxmlformats.org/drawingml/2006/table">
            <a:tbl>
              <a:tblPr>
                <a:tableStyleId>{8628B589-4659-4227-9C68-565DD4A46BFE}</a:tableStyleId>
              </a:tblPr>
              <a:tblGrid>
                <a:gridCol w="2178107">
                  <a:extLst>
                    <a:ext uri="{9D8B030D-6E8A-4147-A177-3AD203B41FA5}">
                      <a16:colId xmlns:a16="http://schemas.microsoft.com/office/drawing/2014/main" val="1875517645"/>
                    </a:ext>
                  </a:extLst>
                </a:gridCol>
              </a:tblGrid>
              <a:tr h="162287">
                <a:tc>
                  <a:txBody>
                    <a:bodyPr/>
                    <a:lstStyle/>
                    <a:p>
                      <a:pPr marR="0" algn="ctr" rtl="0">
                        <a:lnSpc>
                          <a:spcPct val="100000"/>
                        </a:lnSpc>
                        <a:spcBef>
                          <a:spcPts val="0"/>
                        </a:spcBef>
                        <a:spcAft>
                          <a:spcPts val="0"/>
                        </a:spcAft>
                        <a:buClr>
                          <a:srgbClr val="000000"/>
                        </a:buClr>
                        <a:buFont typeface="Arial"/>
                      </a:pPr>
                      <a:r>
                        <a:rPr lang="en-US" sz="1100" u="none" strike="noStrike" cap="none" dirty="0" err="1">
                          <a:effectLst/>
                          <a:sym typeface="Arial"/>
                        </a:rPr>
                        <a:t>utm_sources</a:t>
                      </a:r>
                      <a:endParaRPr lang="en-US" sz="1100" b="0" i="0" u="none" strike="noStrike" cap="none" dirty="0">
                        <a:solidFill>
                          <a:schemeClr val="dk1"/>
                        </a:solidFill>
                        <a:effectLst/>
                        <a:latin typeface="+mn-lt"/>
                        <a:ea typeface="+mn-ea"/>
                        <a:cs typeface="+mn-cs"/>
                        <a:sym typeface="Arial"/>
                      </a:endParaRPr>
                    </a:p>
                  </a:txBody>
                  <a:tcPr anchor="ctr">
                    <a:solidFill>
                      <a:schemeClr val="accent5">
                        <a:lumMod val="20000"/>
                        <a:lumOff val="80000"/>
                      </a:schemeClr>
                    </a:solidFill>
                  </a:tcPr>
                </a:tc>
                <a:extLst>
                  <a:ext uri="{0D108BD9-81ED-4DB2-BD59-A6C34878D82A}">
                    <a16:rowId xmlns:a16="http://schemas.microsoft.com/office/drawing/2014/main" val="609241713"/>
                  </a:ext>
                </a:extLst>
              </a:tr>
              <a:tr h="162287">
                <a:tc>
                  <a:txBody>
                    <a:bodyPr/>
                    <a:lstStyle/>
                    <a:p>
                      <a:pPr marR="0" algn="ctr" rtl="0">
                        <a:lnSpc>
                          <a:spcPct val="100000"/>
                        </a:lnSpc>
                        <a:spcBef>
                          <a:spcPts val="0"/>
                        </a:spcBef>
                        <a:spcAft>
                          <a:spcPts val="0"/>
                        </a:spcAft>
                        <a:buClr>
                          <a:srgbClr val="000000"/>
                        </a:buClr>
                        <a:buFont typeface="Arial"/>
                      </a:pPr>
                      <a:r>
                        <a:rPr lang="en-US" sz="1100" u="none" strike="noStrike" cap="none" dirty="0">
                          <a:effectLst/>
                          <a:sym typeface="Arial"/>
                        </a:rPr>
                        <a:t>6</a:t>
                      </a:r>
                      <a:endParaRPr lang="en-US" sz="1100" b="0" i="0" u="none" strike="noStrike" cap="none" dirty="0">
                        <a:solidFill>
                          <a:schemeClr val="dk1"/>
                        </a:solidFill>
                        <a:effectLst/>
                        <a:latin typeface="+mn-lt"/>
                        <a:ea typeface="+mn-ea"/>
                        <a:cs typeface="+mn-cs"/>
                        <a:sym typeface="Arial"/>
                      </a:endParaRPr>
                    </a:p>
                  </a:txBody>
                  <a:tcPr anchor="ctr"/>
                </a:tc>
                <a:extLst>
                  <a:ext uri="{0D108BD9-81ED-4DB2-BD59-A6C34878D82A}">
                    <a16:rowId xmlns:a16="http://schemas.microsoft.com/office/drawing/2014/main" val="1728992679"/>
                  </a:ext>
                </a:extLst>
              </a:tr>
            </a:tbl>
          </a:graphicData>
        </a:graphic>
      </p:graphicFrame>
      <p:graphicFrame>
        <p:nvGraphicFramePr>
          <p:cNvPr id="3" name="Table 2">
            <a:extLst>
              <a:ext uri="{FF2B5EF4-FFF2-40B4-BE49-F238E27FC236}">
                <a16:creationId xmlns:a16="http://schemas.microsoft.com/office/drawing/2014/main" id="{452DAEE9-A885-49B8-BC6F-FF7E3A7E8416}"/>
              </a:ext>
            </a:extLst>
          </p:cNvPr>
          <p:cNvGraphicFramePr>
            <a:graphicFrameLocks noGrp="1"/>
          </p:cNvGraphicFramePr>
          <p:nvPr>
            <p:extLst>
              <p:ext uri="{D42A27DB-BD31-4B8C-83A1-F6EECF244321}">
                <p14:modId xmlns:p14="http://schemas.microsoft.com/office/powerpoint/2010/main" val="1727978360"/>
              </p:ext>
            </p:extLst>
          </p:nvPr>
        </p:nvGraphicFramePr>
        <p:xfrm>
          <a:off x="358086" y="1444879"/>
          <a:ext cx="2178107" cy="518160"/>
        </p:xfrm>
        <a:graphic>
          <a:graphicData uri="http://schemas.openxmlformats.org/drawingml/2006/table">
            <a:tbl>
              <a:tblPr>
                <a:tableStyleId>{8628B589-4659-4227-9C68-565DD4A46BFE}</a:tableStyleId>
              </a:tblPr>
              <a:tblGrid>
                <a:gridCol w="2178107">
                  <a:extLst>
                    <a:ext uri="{9D8B030D-6E8A-4147-A177-3AD203B41FA5}">
                      <a16:colId xmlns:a16="http://schemas.microsoft.com/office/drawing/2014/main" val="2678651699"/>
                    </a:ext>
                  </a:extLst>
                </a:gridCol>
              </a:tblGrid>
              <a:tr h="162287">
                <a:tc>
                  <a:txBody>
                    <a:bodyPr/>
                    <a:lstStyle/>
                    <a:p>
                      <a:pPr algn="ctr"/>
                      <a:r>
                        <a:rPr lang="en-US" sz="1100" dirty="0" err="1">
                          <a:effectLst/>
                        </a:rPr>
                        <a:t>utm_campaigns</a:t>
                      </a:r>
                      <a:endParaRPr lang="en-US" sz="1100" dirty="0">
                        <a:solidFill>
                          <a:srgbClr val="292929"/>
                        </a:solidFill>
                        <a:effectLst/>
                      </a:endParaRPr>
                    </a:p>
                  </a:txBody>
                  <a:tcPr anchor="ctr">
                    <a:solidFill>
                      <a:schemeClr val="accent5">
                        <a:lumMod val="20000"/>
                        <a:lumOff val="80000"/>
                      </a:schemeClr>
                    </a:solidFill>
                  </a:tcPr>
                </a:tc>
                <a:extLst>
                  <a:ext uri="{0D108BD9-81ED-4DB2-BD59-A6C34878D82A}">
                    <a16:rowId xmlns:a16="http://schemas.microsoft.com/office/drawing/2014/main" val="4174010003"/>
                  </a:ext>
                </a:extLst>
              </a:tr>
              <a:tr h="162287">
                <a:tc>
                  <a:txBody>
                    <a:bodyPr/>
                    <a:lstStyle/>
                    <a:p>
                      <a:pPr algn="ctr"/>
                      <a:r>
                        <a:rPr lang="en-US" sz="1100" dirty="0">
                          <a:effectLst/>
                        </a:rPr>
                        <a:t>8</a:t>
                      </a:r>
                      <a:endParaRPr lang="en-US" sz="1100" dirty="0">
                        <a:solidFill>
                          <a:srgbClr val="525252"/>
                        </a:solidFill>
                        <a:effectLst/>
                      </a:endParaRPr>
                    </a:p>
                  </a:txBody>
                  <a:tcPr anchor="ctr"/>
                </a:tc>
                <a:extLst>
                  <a:ext uri="{0D108BD9-81ED-4DB2-BD59-A6C34878D82A}">
                    <a16:rowId xmlns:a16="http://schemas.microsoft.com/office/drawing/2014/main" val="2346943205"/>
                  </a:ext>
                </a:extLst>
              </a:tr>
            </a:tbl>
          </a:graphicData>
        </a:graphic>
      </p:graphicFrame>
      <p:sp>
        <p:nvSpPr>
          <p:cNvPr id="10" name="Shape 316">
            <a:extLst>
              <a:ext uri="{FF2B5EF4-FFF2-40B4-BE49-F238E27FC236}">
                <a16:creationId xmlns:a16="http://schemas.microsoft.com/office/drawing/2014/main" id="{6D07FFF4-288B-4F0A-B18C-B0B8EBC1EFBB}"/>
              </a:ext>
            </a:extLst>
          </p:cNvPr>
          <p:cNvSpPr txBox="1"/>
          <p:nvPr/>
        </p:nvSpPr>
        <p:spPr>
          <a:xfrm>
            <a:off x="2536193" y="1444879"/>
            <a:ext cx="6296105" cy="518160"/>
          </a:xfrm>
          <a:prstGeom prst="rect">
            <a:avLst/>
          </a:prstGeom>
          <a:noFill/>
          <a:ln w="12700" cap="flat" cmpd="sng">
            <a:solidFill>
              <a:schemeClr val="bg1">
                <a:lumMod val="75000"/>
              </a:schemeClr>
            </a:solid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sz="1200" dirty="0">
                <a:solidFill>
                  <a:srgbClr val="3E3E40"/>
                </a:solidFill>
                <a:latin typeface="Calibri" panose="020F0502020204030204" pitchFamily="34" charset="0"/>
              </a:rPr>
              <a:t>UTM campaigns are unique identifiers for specific marketing promotions or campaigns that allow a marketing professional to track the campaign’s success.</a:t>
            </a:r>
          </a:p>
          <a:p>
            <a:pPr marL="0" lvl="0" indent="0" rtl="0">
              <a:lnSpc>
                <a:spcPct val="115000"/>
              </a:lnSpc>
              <a:spcBef>
                <a:spcPts val="0"/>
              </a:spcBef>
              <a:spcAft>
                <a:spcPts val="0"/>
              </a:spcAft>
              <a:buClr>
                <a:schemeClr val="dk1"/>
              </a:buClr>
              <a:buSzPts val="1100"/>
              <a:buFont typeface="Arial"/>
              <a:buNone/>
            </a:pPr>
            <a:endParaRPr sz="1200" dirty="0">
              <a:latin typeface="Calibri" panose="020F0502020204030204" pitchFamily="34" charset="0"/>
              <a:ea typeface="Roboto"/>
              <a:cs typeface="Roboto"/>
              <a:sym typeface="Roboto"/>
            </a:endParaRPr>
          </a:p>
        </p:txBody>
      </p:sp>
      <p:sp>
        <p:nvSpPr>
          <p:cNvPr id="11" name="Shape 316">
            <a:extLst>
              <a:ext uri="{FF2B5EF4-FFF2-40B4-BE49-F238E27FC236}">
                <a16:creationId xmlns:a16="http://schemas.microsoft.com/office/drawing/2014/main" id="{10665F50-6193-4EA0-A4A3-0B1353EAEB6D}"/>
              </a:ext>
            </a:extLst>
          </p:cNvPr>
          <p:cNvSpPr txBox="1"/>
          <p:nvPr/>
        </p:nvSpPr>
        <p:spPr>
          <a:xfrm>
            <a:off x="2536193" y="2057845"/>
            <a:ext cx="6296105" cy="518160"/>
          </a:xfrm>
          <a:prstGeom prst="rect">
            <a:avLst/>
          </a:prstGeom>
          <a:noFill/>
          <a:ln w="12700" cap="flat" cmpd="sng">
            <a:solidFill>
              <a:schemeClr val="bg1">
                <a:lumMod val="75000"/>
              </a:schemeClr>
            </a:solid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sz="1200" dirty="0">
                <a:solidFill>
                  <a:srgbClr val="3E3E40"/>
                </a:solidFill>
                <a:latin typeface="Calibri" panose="020F0502020204030204" pitchFamily="34" charset="0"/>
              </a:rPr>
              <a:t>UTM sources are locations online where marketing professionals can place their campaign messaging and indicates where online traffic originates from. </a:t>
            </a:r>
          </a:p>
          <a:p>
            <a:pPr marL="0" lvl="0" indent="0" rtl="0">
              <a:lnSpc>
                <a:spcPct val="115000"/>
              </a:lnSpc>
              <a:spcBef>
                <a:spcPts val="0"/>
              </a:spcBef>
              <a:spcAft>
                <a:spcPts val="0"/>
              </a:spcAft>
              <a:buClr>
                <a:schemeClr val="dk1"/>
              </a:buClr>
              <a:buSzPts val="1100"/>
              <a:buFont typeface="Arial"/>
              <a:buNone/>
            </a:pPr>
            <a:endParaRPr sz="1200" dirty="0">
              <a:latin typeface="Calibri" panose="020F0502020204030204" pitchFamily="34" charset="0"/>
              <a:ea typeface="Roboto"/>
              <a:cs typeface="Roboto"/>
              <a:sym typeface="Roboto"/>
            </a:endParaRPr>
          </a:p>
        </p:txBody>
      </p:sp>
      <p:graphicFrame>
        <p:nvGraphicFramePr>
          <p:cNvPr id="12" name="Table 11">
            <a:extLst>
              <a:ext uri="{FF2B5EF4-FFF2-40B4-BE49-F238E27FC236}">
                <a16:creationId xmlns:a16="http://schemas.microsoft.com/office/drawing/2014/main" id="{22FD69C4-A6AC-4500-896B-E82250840B36}"/>
              </a:ext>
            </a:extLst>
          </p:cNvPr>
          <p:cNvGraphicFramePr>
            <a:graphicFrameLocks noGrp="1"/>
          </p:cNvGraphicFramePr>
          <p:nvPr>
            <p:extLst>
              <p:ext uri="{D42A27DB-BD31-4B8C-83A1-F6EECF244321}">
                <p14:modId xmlns:p14="http://schemas.microsoft.com/office/powerpoint/2010/main" val="2454068043"/>
              </p:ext>
            </p:extLst>
          </p:nvPr>
        </p:nvGraphicFramePr>
        <p:xfrm>
          <a:off x="5689458" y="3297119"/>
          <a:ext cx="3142840" cy="1445290"/>
        </p:xfrm>
        <a:graphic>
          <a:graphicData uri="http://schemas.openxmlformats.org/drawingml/2006/table">
            <a:tbl>
              <a:tblPr>
                <a:tableStyleId>{8799B23B-EC83-4686-B30A-512413B5E67A}</a:tableStyleId>
              </a:tblPr>
              <a:tblGrid>
                <a:gridCol w="3142840">
                  <a:extLst>
                    <a:ext uri="{9D8B030D-6E8A-4147-A177-3AD203B41FA5}">
                      <a16:colId xmlns:a16="http://schemas.microsoft.com/office/drawing/2014/main" val="3076822730"/>
                    </a:ext>
                  </a:extLst>
                </a:gridCol>
              </a:tblGrid>
              <a:tr h="289058">
                <a:tc>
                  <a:txBody>
                    <a:bodyPr/>
                    <a:lstStyle/>
                    <a:p>
                      <a:pPr algn="ctr"/>
                      <a:r>
                        <a:rPr lang="en-US" sz="1100" dirty="0">
                          <a:effectLst/>
                        </a:rPr>
                        <a:t>Pages</a:t>
                      </a:r>
                      <a:endParaRPr lang="en-US" sz="1100" dirty="0">
                        <a:solidFill>
                          <a:srgbClr val="292929"/>
                        </a:solidFill>
                        <a:effectLst/>
                        <a:latin typeface="Calibri" panose="020F050202020403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4080388271"/>
                  </a:ext>
                </a:extLst>
              </a:tr>
              <a:tr h="289058">
                <a:tc>
                  <a:txBody>
                    <a:bodyPr/>
                    <a:lstStyle/>
                    <a:p>
                      <a:pPr algn="ctr"/>
                      <a:r>
                        <a:rPr lang="en-US" sz="1100">
                          <a:effectLst/>
                        </a:rPr>
                        <a:t>1 - landing_page</a:t>
                      </a:r>
                      <a:endParaRPr lang="en-US" sz="1100">
                        <a:solidFill>
                          <a:srgbClr val="525252"/>
                        </a:solidFill>
                        <a:effectLst/>
                        <a:latin typeface="Calibri" panose="020F0502020204030204" pitchFamily="34" charset="0"/>
                      </a:endParaRPr>
                    </a:p>
                  </a:txBody>
                  <a:tcPr anchor="ctr"/>
                </a:tc>
                <a:extLst>
                  <a:ext uri="{0D108BD9-81ED-4DB2-BD59-A6C34878D82A}">
                    <a16:rowId xmlns:a16="http://schemas.microsoft.com/office/drawing/2014/main" val="4190398507"/>
                  </a:ext>
                </a:extLst>
              </a:tr>
              <a:tr h="289058">
                <a:tc>
                  <a:txBody>
                    <a:bodyPr/>
                    <a:lstStyle/>
                    <a:p>
                      <a:pPr algn="ctr"/>
                      <a:r>
                        <a:rPr lang="en-US" sz="1100">
                          <a:effectLst/>
                        </a:rPr>
                        <a:t>2 - shopping_cart</a:t>
                      </a:r>
                      <a:endParaRPr lang="en-US" sz="1100">
                        <a:solidFill>
                          <a:srgbClr val="525252"/>
                        </a:solidFill>
                        <a:effectLst/>
                        <a:latin typeface="Calibri" panose="020F0502020204030204" pitchFamily="34" charset="0"/>
                      </a:endParaRPr>
                    </a:p>
                  </a:txBody>
                  <a:tcPr anchor="ctr"/>
                </a:tc>
                <a:extLst>
                  <a:ext uri="{0D108BD9-81ED-4DB2-BD59-A6C34878D82A}">
                    <a16:rowId xmlns:a16="http://schemas.microsoft.com/office/drawing/2014/main" val="2394174052"/>
                  </a:ext>
                </a:extLst>
              </a:tr>
              <a:tr h="289058">
                <a:tc>
                  <a:txBody>
                    <a:bodyPr/>
                    <a:lstStyle/>
                    <a:p>
                      <a:pPr algn="ctr"/>
                      <a:r>
                        <a:rPr lang="en-US" sz="1100" dirty="0">
                          <a:effectLst/>
                        </a:rPr>
                        <a:t>3 - checkout</a:t>
                      </a:r>
                      <a:endParaRPr lang="en-US" sz="1100" dirty="0">
                        <a:solidFill>
                          <a:srgbClr val="525252"/>
                        </a:solidFill>
                        <a:effectLst/>
                        <a:latin typeface="Calibri" panose="020F0502020204030204" pitchFamily="34" charset="0"/>
                      </a:endParaRPr>
                    </a:p>
                  </a:txBody>
                  <a:tcPr anchor="ctr"/>
                </a:tc>
                <a:extLst>
                  <a:ext uri="{0D108BD9-81ED-4DB2-BD59-A6C34878D82A}">
                    <a16:rowId xmlns:a16="http://schemas.microsoft.com/office/drawing/2014/main" val="2179612024"/>
                  </a:ext>
                </a:extLst>
              </a:tr>
              <a:tr h="289058">
                <a:tc>
                  <a:txBody>
                    <a:bodyPr/>
                    <a:lstStyle/>
                    <a:p>
                      <a:pPr algn="ctr"/>
                      <a:r>
                        <a:rPr lang="en-US" sz="1100" dirty="0">
                          <a:effectLst/>
                        </a:rPr>
                        <a:t>4 - purchase</a:t>
                      </a:r>
                      <a:endParaRPr lang="en-US" sz="1100" dirty="0">
                        <a:solidFill>
                          <a:srgbClr val="525252"/>
                        </a:solidFill>
                        <a:effectLst/>
                        <a:latin typeface="Calibri" panose="020F0502020204030204" pitchFamily="34" charset="0"/>
                      </a:endParaRPr>
                    </a:p>
                  </a:txBody>
                  <a:tcPr anchor="ctr"/>
                </a:tc>
                <a:extLst>
                  <a:ext uri="{0D108BD9-81ED-4DB2-BD59-A6C34878D82A}">
                    <a16:rowId xmlns:a16="http://schemas.microsoft.com/office/drawing/2014/main" val="544257851"/>
                  </a:ext>
                </a:extLst>
              </a:tr>
            </a:tbl>
          </a:graphicData>
        </a:graphic>
      </p:graphicFrame>
      <p:sp>
        <p:nvSpPr>
          <p:cNvPr id="13" name="Shape 316">
            <a:extLst>
              <a:ext uri="{FF2B5EF4-FFF2-40B4-BE49-F238E27FC236}">
                <a16:creationId xmlns:a16="http://schemas.microsoft.com/office/drawing/2014/main" id="{A8D0796B-5C26-4D39-B818-A54EAEC606AA}"/>
              </a:ext>
            </a:extLst>
          </p:cNvPr>
          <p:cNvSpPr txBox="1"/>
          <p:nvPr/>
        </p:nvSpPr>
        <p:spPr>
          <a:xfrm>
            <a:off x="311700" y="569023"/>
            <a:ext cx="8474213" cy="518160"/>
          </a:xfrm>
          <a:prstGeom prst="rect">
            <a:avLst/>
          </a:prstGeom>
          <a:noFill/>
          <a:ln w="12700" cap="flat" cmpd="sng">
            <a:no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sz="1300" dirty="0" err="1">
                <a:solidFill>
                  <a:srgbClr val="3E3E40"/>
                </a:solidFill>
                <a:latin typeface="Calibri" panose="020F0502020204030204" pitchFamily="34" charset="0"/>
              </a:rPr>
              <a:t>CoolTShirts</a:t>
            </a:r>
            <a:r>
              <a:rPr lang="en-US" altLang="en-US" sz="1300" dirty="0">
                <a:solidFill>
                  <a:srgbClr val="3E3E40"/>
                </a:solidFill>
                <a:latin typeface="Calibri" panose="020F0502020204030204" pitchFamily="34" charset="0"/>
              </a:rPr>
              <a:t> utilizes six UTM sources to distribute eight different UTM campaigns. They have chosen to promote multiple campaigns for certain sources like Google and Email. This seems to indicate they believe Google and Email provide more last-touches than other sources. </a:t>
            </a:r>
            <a:endParaRPr sz="1300" dirty="0">
              <a:latin typeface="Calibri" panose="020F0502020204030204" pitchFamily="34" charset="0"/>
              <a:ea typeface="Roboto"/>
              <a:cs typeface="Roboto"/>
              <a:sym typeface="Roboto"/>
            </a:endParaRPr>
          </a:p>
        </p:txBody>
      </p:sp>
      <p:sp>
        <p:nvSpPr>
          <p:cNvPr id="4" name="Rectangle 3">
            <a:extLst>
              <a:ext uri="{FF2B5EF4-FFF2-40B4-BE49-F238E27FC236}">
                <a16:creationId xmlns:a16="http://schemas.microsoft.com/office/drawing/2014/main" id="{C4CADEF0-155D-48F7-B131-EC527CB3D3E1}"/>
              </a:ext>
            </a:extLst>
          </p:cNvPr>
          <p:cNvSpPr/>
          <p:nvPr/>
        </p:nvSpPr>
        <p:spPr>
          <a:xfrm>
            <a:off x="5403303" y="2808688"/>
            <a:ext cx="3715150" cy="430887"/>
          </a:xfrm>
          <a:prstGeom prst="rect">
            <a:avLst/>
          </a:prstGeom>
        </p:spPr>
        <p:txBody>
          <a:bodyPr wrap="square">
            <a:spAutoFit/>
          </a:bodyPr>
          <a:lstStyle/>
          <a:p>
            <a:pPr lvl="0" algn="ctr">
              <a:defRPr/>
            </a:pPr>
            <a:r>
              <a:rPr lang="en-US" altLang="en-US" sz="1100" dirty="0">
                <a:solidFill>
                  <a:srgbClr val="3E3E40"/>
                </a:solidFill>
                <a:latin typeface="Calibri" panose="020F0502020204030204" pitchFamily="34" charset="0"/>
              </a:rPr>
              <a:t>Four separate pages track the user’s progress on their webpage: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108703"/>
            <a:ext cx="8520600" cy="52915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Calibri" panose="020F0502020204030204" pitchFamily="34" charset="0"/>
                <a:ea typeface="Roboto"/>
                <a:cs typeface="Roboto"/>
                <a:sym typeface="Roboto"/>
              </a:rPr>
              <a:t>User Journey Overview</a:t>
            </a:r>
            <a:endParaRPr sz="2400" b="1" dirty="0">
              <a:solidFill>
                <a:srgbClr val="295269"/>
              </a:solidFill>
              <a:latin typeface="Calibri" panose="020F0502020204030204" pitchFamily="34" charset="0"/>
              <a:ea typeface="Roboto"/>
              <a:cs typeface="Roboto"/>
              <a:sym typeface="Roboto"/>
            </a:endParaRPr>
          </a:p>
        </p:txBody>
      </p:sp>
      <p:sp>
        <p:nvSpPr>
          <p:cNvPr id="13" name="Shape 316">
            <a:extLst>
              <a:ext uri="{FF2B5EF4-FFF2-40B4-BE49-F238E27FC236}">
                <a16:creationId xmlns:a16="http://schemas.microsoft.com/office/drawing/2014/main" id="{A8D0796B-5C26-4D39-B818-A54EAEC606AA}"/>
              </a:ext>
            </a:extLst>
          </p:cNvPr>
          <p:cNvSpPr txBox="1"/>
          <p:nvPr/>
        </p:nvSpPr>
        <p:spPr>
          <a:xfrm>
            <a:off x="159860" y="786523"/>
            <a:ext cx="4073236" cy="518160"/>
          </a:xfrm>
          <a:prstGeom prst="rect">
            <a:avLst/>
          </a:prstGeom>
          <a:noFill/>
          <a:ln w="12700" cap="flat" cmpd="sng">
            <a:no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sz="1200" dirty="0">
                <a:solidFill>
                  <a:srgbClr val="3E3E40"/>
                </a:solidFill>
                <a:latin typeface="Calibri" panose="020F0502020204030204" pitchFamily="34" charset="0"/>
              </a:rPr>
              <a:t>Using the minimum time stamp of each user id determines which source and campaign are the primary access points of the users to the </a:t>
            </a:r>
            <a:r>
              <a:rPr lang="en-US" altLang="en-US" sz="1200" dirty="0" err="1">
                <a:solidFill>
                  <a:srgbClr val="3E3E40"/>
                </a:solidFill>
                <a:latin typeface="Calibri" panose="020F0502020204030204" pitchFamily="34" charset="0"/>
              </a:rPr>
              <a:t>CoolTShirts</a:t>
            </a:r>
            <a:r>
              <a:rPr lang="en-US" altLang="en-US" sz="1200" dirty="0">
                <a:solidFill>
                  <a:srgbClr val="3E3E40"/>
                </a:solidFill>
                <a:latin typeface="Calibri" panose="020F0502020204030204" pitchFamily="34" charset="0"/>
              </a:rPr>
              <a:t> website: </a:t>
            </a:r>
          </a:p>
          <a:p>
            <a:pPr marL="0" lvl="0" indent="0" rtl="0">
              <a:lnSpc>
                <a:spcPct val="115000"/>
              </a:lnSpc>
              <a:spcBef>
                <a:spcPts val="0"/>
              </a:spcBef>
              <a:spcAft>
                <a:spcPts val="0"/>
              </a:spcAft>
              <a:buClr>
                <a:schemeClr val="dk1"/>
              </a:buClr>
              <a:buSzPts val="1100"/>
              <a:buFont typeface="Arial"/>
              <a:buNone/>
            </a:pPr>
            <a:endParaRPr sz="1200" dirty="0">
              <a:latin typeface="Calibri" panose="020F0502020204030204" pitchFamily="34" charset="0"/>
              <a:ea typeface="Roboto"/>
              <a:cs typeface="Roboto"/>
              <a:sym typeface="Roboto"/>
            </a:endParaRPr>
          </a:p>
        </p:txBody>
      </p:sp>
      <p:graphicFrame>
        <p:nvGraphicFramePr>
          <p:cNvPr id="15" name="Table 14">
            <a:extLst>
              <a:ext uri="{FF2B5EF4-FFF2-40B4-BE49-F238E27FC236}">
                <a16:creationId xmlns:a16="http://schemas.microsoft.com/office/drawing/2014/main" id="{A33AD83D-A483-473F-98B9-042BC8949FFE}"/>
              </a:ext>
            </a:extLst>
          </p:cNvPr>
          <p:cNvGraphicFramePr>
            <a:graphicFrameLocks noGrp="1"/>
          </p:cNvGraphicFramePr>
          <p:nvPr>
            <p:extLst>
              <p:ext uri="{D42A27DB-BD31-4B8C-83A1-F6EECF244321}">
                <p14:modId xmlns:p14="http://schemas.microsoft.com/office/powerpoint/2010/main" val="829231759"/>
              </p:ext>
            </p:extLst>
          </p:nvPr>
        </p:nvGraphicFramePr>
        <p:xfrm>
          <a:off x="159860" y="1590612"/>
          <a:ext cx="4073237" cy="1493520"/>
        </p:xfrm>
        <a:graphic>
          <a:graphicData uri="http://schemas.openxmlformats.org/drawingml/2006/table">
            <a:tbl>
              <a:tblPr/>
              <a:tblGrid>
                <a:gridCol w="1042288">
                  <a:extLst>
                    <a:ext uri="{9D8B030D-6E8A-4147-A177-3AD203B41FA5}">
                      <a16:colId xmlns:a16="http://schemas.microsoft.com/office/drawing/2014/main" val="1962315074"/>
                    </a:ext>
                  </a:extLst>
                </a:gridCol>
                <a:gridCol w="2180493">
                  <a:extLst>
                    <a:ext uri="{9D8B030D-6E8A-4147-A177-3AD203B41FA5}">
                      <a16:colId xmlns:a16="http://schemas.microsoft.com/office/drawing/2014/main" val="3629756200"/>
                    </a:ext>
                  </a:extLst>
                </a:gridCol>
                <a:gridCol w="850456">
                  <a:extLst>
                    <a:ext uri="{9D8B030D-6E8A-4147-A177-3AD203B41FA5}">
                      <a16:colId xmlns:a16="http://schemas.microsoft.com/office/drawing/2014/main" val="415557642"/>
                    </a:ext>
                  </a:extLst>
                </a:gridCol>
              </a:tblGrid>
              <a:tr h="23360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1">
                              <a:lumMod val="50000"/>
                            </a:schemeClr>
                          </a:solidFill>
                          <a:latin typeface="Calibri" panose="020F0502020204030204" pitchFamily="34" charset="0"/>
                        </a:rPr>
                        <a:t>First touch by campaign</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hMerge="1">
                  <a:txBody>
                    <a:bodyPr/>
                    <a:lstStyle/>
                    <a:p>
                      <a:pPr algn="ct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extLst>
                  <a:ext uri="{0D108BD9-81ED-4DB2-BD59-A6C34878D82A}">
                    <a16:rowId xmlns:a16="http://schemas.microsoft.com/office/drawing/2014/main" val="115022003"/>
                  </a:ext>
                </a:extLst>
              </a:tr>
              <a:tr h="233609">
                <a:tc>
                  <a:txBody>
                    <a:bodyPr/>
                    <a:lstStyle/>
                    <a:p>
                      <a:pPr algn="ctr"/>
                      <a:r>
                        <a:rPr lang="en-US" sz="1000" dirty="0">
                          <a:effectLst/>
                          <a:latin typeface="Calibri" panose="020F0502020204030204" pitchFamily="34" charset="0"/>
                        </a:rPr>
                        <a:t>Source</a:t>
                      </a:r>
                      <a:endParaRPr lang="en-US" sz="1000" dirty="0">
                        <a:solidFill>
                          <a:srgbClr val="292929"/>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effectLst/>
                          <a:latin typeface="Calibri" panose="020F0502020204030204" pitchFamily="34" charset="0"/>
                        </a:rPr>
                        <a:t>Campaign</a:t>
                      </a: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solidFill>
                            <a:srgbClr val="292929"/>
                          </a:solidFill>
                          <a:effectLst/>
                          <a:latin typeface="Calibri" panose="020F0502020204030204" pitchFamily="34" charset="0"/>
                        </a:rPr>
                        <a:t>Count</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extLst>
                  <a:ext uri="{0D108BD9-81ED-4DB2-BD59-A6C34878D82A}">
                    <a16:rowId xmlns:a16="http://schemas.microsoft.com/office/drawing/2014/main" val="3372148988"/>
                  </a:ext>
                </a:extLst>
              </a:tr>
              <a:tr h="233609">
                <a:tc>
                  <a:txBody>
                    <a:bodyPr/>
                    <a:lstStyle/>
                    <a:p>
                      <a:pPr algn="ctr"/>
                      <a:r>
                        <a:rPr lang="en-US" sz="1000" dirty="0">
                          <a:effectLst/>
                          <a:latin typeface="Calibri" panose="020F0502020204030204" pitchFamily="34" charset="0"/>
                        </a:rPr>
                        <a:t>medium</a:t>
                      </a:r>
                      <a:endParaRPr lang="en-US" sz="1000" dirty="0">
                        <a:solidFill>
                          <a:srgbClr val="525252"/>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a:effectLst/>
                          <a:latin typeface="Calibri" panose="020F0502020204030204" pitchFamily="34" charset="0"/>
                        </a:rPr>
                        <a:t>interview-with-cool-</a:t>
                      </a:r>
                      <a:r>
                        <a:rPr lang="en-US" sz="1000" dirty="0" err="1">
                          <a:effectLst/>
                          <a:latin typeface="Calibri" panose="020F0502020204030204" pitchFamily="34" charset="0"/>
                        </a:rPr>
                        <a:t>tshirts</a:t>
                      </a:r>
                      <a:r>
                        <a:rPr lang="en-US" sz="1000" dirty="0">
                          <a:effectLst/>
                          <a:latin typeface="Calibri" panose="020F0502020204030204" pitchFamily="34" charset="0"/>
                        </a:rPr>
                        <a:t>-founder</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effectLst/>
                          <a:latin typeface="Calibri" panose="020F0502020204030204" pitchFamily="34" charset="0"/>
                        </a:rPr>
                        <a:t>622</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699273"/>
                  </a:ext>
                </a:extLst>
              </a:tr>
              <a:tr h="233609">
                <a:tc>
                  <a:txBody>
                    <a:bodyPr/>
                    <a:lstStyle/>
                    <a:p>
                      <a:pPr algn="ctr"/>
                      <a:r>
                        <a:rPr lang="en-US" sz="1000">
                          <a:effectLst/>
                          <a:latin typeface="Calibri" panose="020F0502020204030204" pitchFamily="34" charset="0"/>
                        </a:rPr>
                        <a:t>nytimes</a:t>
                      </a:r>
                      <a:endParaRPr lang="en-US" sz="1000">
                        <a:solidFill>
                          <a:srgbClr val="525252"/>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a:effectLst/>
                          <a:latin typeface="Calibri" panose="020F0502020204030204" pitchFamily="34" charset="0"/>
                        </a:rPr>
                        <a:t>getting-to-know-cool-</a:t>
                      </a:r>
                      <a:r>
                        <a:rPr lang="en-US" sz="1000" dirty="0" err="1">
                          <a:effectLst/>
                          <a:latin typeface="Calibri" panose="020F0502020204030204" pitchFamily="34" charset="0"/>
                        </a:rPr>
                        <a:t>tshirts</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effectLst/>
                          <a:latin typeface="Calibri" panose="020F0502020204030204" pitchFamily="34" charset="0"/>
                        </a:rPr>
                        <a:t>612</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89827662"/>
                  </a:ext>
                </a:extLst>
              </a:tr>
              <a:tr h="233609">
                <a:tc>
                  <a:txBody>
                    <a:bodyPr/>
                    <a:lstStyle/>
                    <a:p>
                      <a:pPr algn="ctr"/>
                      <a:r>
                        <a:rPr lang="en-US" sz="1000" dirty="0" err="1">
                          <a:effectLst/>
                          <a:latin typeface="Calibri" panose="020F0502020204030204" pitchFamily="34" charset="0"/>
                        </a:rPr>
                        <a:t>buzzfeed</a:t>
                      </a:r>
                      <a:endParaRPr lang="en-US" sz="1000" dirty="0">
                        <a:solidFill>
                          <a:srgbClr val="525252"/>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a:effectLst/>
                          <a:latin typeface="Calibri" panose="020F0502020204030204" pitchFamily="34" charset="0"/>
                        </a:rPr>
                        <a:t>ten-crazy-cool-</a:t>
                      </a:r>
                      <a:r>
                        <a:rPr lang="en-US" sz="1000" dirty="0" err="1">
                          <a:effectLst/>
                          <a:latin typeface="Calibri" panose="020F0502020204030204" pitchFamily="34" charset="0"/>
                        </a:rPr>
                        <a:t>tshirts</a:t>
                      </a:r>
                      <a:r>
                        <a:rPr lang="en-US" sz="1000" dirty="0">
                          <a:effectLst/>
                          <a:latin typeface="Calibri" panose="020F0502020204030204" pitchFamily="34" charset="0"/>
                        </a:rPr>
                        <a:t>-facts</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effectLst/>
                          <a:latin typeface="Calibri" panose="020F0502020204030204" pitchFamily="34" charset="0"/>
                        </a:rPr>
                        <a:t>576</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60156579"/>
                  </a:ext>
                </a:extLst>
              </a:tr>
              <a:tr h="233609">
                <a:tc>
                  <a:txBody>
                    <a:bodyPr/>
                    <a:lstStyle/>
                    <a:p>
                      <a:pPr algn="ctr"/>
                      <a:r>
                        <a:rPr lang="en-US" sz="1000" dirty="0">
                          <a:effectLst/>
                          <a:latin typeface="Calibri" panose="020F0502020204030204" pitchFamily="34" charset="0"/>
                        </a:rPr>
                        <a:t>google</a:t>
                      </a:r>
                      <a:endParaRPr lang="en-US" sz="1000" dirty="0">
                        <a:solidFill>
                          <a:srgbClr val="525252"/>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a:effectLst/>
                          <a:latin typeface="Calibri" panose="020F0502020204030204" pitchFamily="34" charset="0"/>
                        </a:rPr>
                        <a:t>cool-</a:t>
                      </a:r>
                      <a:r>
                        <a:rPr lang="en-US" sz="1000" dirty="0" err="1">
                          <a:effectLst/>
                          <a:latin typeface="Calibri" panose="020F0502020204030204" pitchFamily="34" charset="0"/>
                        </a:rPr>
                        <a:t>tshirts</a:t>
                      </a:r>
                      <a:r>
                        <a:rPr lang="en-US" sz="1000" dirty="0">
                          <a:effectLst/>
                          <a:latin typeface="Calibri" panose="020F0502020204030204" pitchFamily="34" charset="0"/>
                        </a:rPr>
                        <a:t>-search</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effectLst/>
                          <a:latin typeface="Calibri" panose="020F0502020204030204" pitchFamily="34" charset="0"/>
                        </a:rPr>
                        <a:t>169</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08392456"/>
                  </a:ext>
                </a:extLst>
              </a:tr>
            </a:tbl>
          </a:graphicData>
        </a:graphic>
      </p:graphicFrame>
      <p:graphicFrame>
        <p:nvGraphicFramePr>
          <p:cNvPr id="16" name="Table 15">
            <a:extLst>
              <a:ext uri="{FF2B5EF4-FFF2-40B4-BE49-F238E27FC236}">
                <a16:creationId xmlns:a16="http://schemas.microsoft.com/office/drawing/2014/main" id="{B7148CD0-B21B-4E1A-AE73-0D1318C2A806}"/>
              </a:ext>
            </a:extLst>
          </p:cNvPr>
          <p:cNvGraphicFramePr>
            <a:graphicFrameLocks noGrp="1"/>
          </p:cNvGraphicFramePr>
          <p:nvPr>
            <p:extLst>
              <p:ext uri="{D42A27DB-BD31-4B8C-83A1-F6EECF244321}">
                <p14:modId xmlns:p14="http://schemas.microsoft.com/office/powerpoint/2010/main" val="1194627322"/>
              </p:ext>
            </p:extLst>
          </p:nvPr>
        </p:nvGraphicFramePr>
        <p:xfrm>
          <a:off x="4501662" y="1590612"/>
          <a:ext cx="4303435" cy="2468880"/>
        </p:xfrm>
        <a:graphic>
          <a:graphicData uri="http://schemas.openxmlformats.org/drawingml/2006/table">
            <a:tbl>
              <a:tblPr/>
              <a:tblGrid>
                <a:gridCol w="1342825">
                  <a:extLst>
                    <a:ext uri="{9D8B030D-6E8A-4147-A177-3AD203B41FA5}">
                      <a16:colId xmlns:a16="http://schemas.microsoft.com/office/drawing/2014/main" val="1962315074"/>
                    </a:ext>
                  </a:extLst>
                </a:gridCol>
                <a:gridCol w="2148521">
                  <a:extLst>
                    <a:ext uri="{9D8B030D-6E8A-4147-A177-3AD203B41FA5}">
                      <a16:colId xmlns:a16="http://schemas.microsoft.com/office/drawing/2014/main" val="3629756200"/>
                    </a:ext>
                  </a:extLst>
                </a:gridCol>
                <a:gridCol w="812089">
                  <a:extLst>
                    <a:ext uri="{9D8B030D-6E8A-4147-A177-3AD203B41FA5}">
                      <a16:colId xmlns:a16="http://schemas.microsoft.com/office/drawing/2014/main" val="415557642"/>
                    </a:ext>
                  </a:extLst>
                </a:gridCol>
              </a:tblGrid>
              <a:tr h="21740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1">
                              <a:lumMod val="50000"/>
                            </a:schemeClr>
                          </a:solidFill>
                          <a:latin typeface="Calibri" panose="020F0502020204030204" pitchFamily="34" charset="0"/>
                        </a:rPr>
                        <a:t>Last touch by campaign</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hMerge="1">
                  <a:txBody>
                    <a:bodyPr/>
                    <a:lstStyle/>
                    <a:p>
                      <a:pPr algn="ct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extLst>
                  <a:ext uri="{0D108BD9-81ED-4DB2-BD59-A6C34878D82A}">
                    <a16:rowId xmlns:a16="http://schemas.microsoft.com/office/drawing/2014/main" val="115022003"/>
                  </a:ext>
                </a:extLst>
              </a:tr>
              <a:tr h="193253">
                <a:tc>
                  <a:txBody>
                    <a:bodyPr/>
                    <a:lstStyle/>
                    <a:p>
                      <a:pPr algn="ctr"/>
                      <a:r>
                        <a:rPr lang="en-US" sz="1000" dirty="0">
                          <a:effectLst/>
                          <a:latin typeface="Calibri" panose="020F0502020204030204" pitchFamily="34" charset="0"/>
                        </a:rPr>
                        <a:t>Source</a:t>
                      </a:r>
                      <a:endParaRPr lang="en-US" sz="1000" dirty="0">
                        <a:solidFill>
                          <a:srgbClr val="292929"/>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effectLst/>
                          <a:latin typeface="Calibri" panose="020F0502020204030204" pitchFamily="34" charset="0"/>
                        </a:rPr>
                        <a:t>Campaign</a:t>
                      </a: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solidFill>
                            <a:srgbClr val="292929"/>
                          </a:solidFill>
                          <a:effectLst/>
                          <a:latin typeface="Calibri" panose="020F0502020204030204" pitchFamily="34" charset="0"/>
                        </a:rPr>
                        <a:t>Count</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extLst>
                  <a:ext uri="{0D108BD9-81ED-4DB2-BD59-A6C34878D82A}">
                    <a16:rowId xmlns:a16="http://schemas.microsoft.com/office/drawing/2014/main" val="3372148988"/>
                  </a:ext>
                </a:extLst>
              </a:tr>
              <a:tr h="193253">
                <a:tc>
                  <a:txBody>
                    <a:bodyPr/>
                    <a:lstStyle/>
                    <a:p>
                      <a:pPr algn="ctr"/>
                      <a:r>
                        <a:rPr lang="en-US" sz="1000">
                          <a:solidFill>
                            <a:srgbClr val="525252"/>
                          </a:solidFill>
                          <a:effectLst/>
                          <a:latin typeface="Calibri" panose="020F0502020204030204" pitchFamily="34" charset="0"/>
                        </a:rPr>
                        <a:t>email</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a:solidFill>
                            <a:srgbClr val="525252"/>
                          </a:solidFill>
                          <a:effectLst/>
                          <a:latin typeface="Calibri" panose="020F0502020204030204" pitchFamily="34" charset="0"/>
                        </a:rPr>
                        <a:t>weekly-newsletter</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a:solidFill>
                            <a:srgbClr val="525252"/>
                          </a:solidFill>
                          <a:effectLst/>
                          <a:latin typeface="Calibri" panose="020F0502020204030204" pitchFamily="34" charset="0"/>
                        </a:rPr>
                        <a:t>447</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699273"/>
                  </a:ext>
                </a:extLst>
              </a:tr>
              <a:tr h="193253">
                <a:tc>
                  <a:txBody>
                    <a:bodyPr/>
                    <a:lstStyle/>
                    <a:p>
                      <a:pPr algn="ctr"/>
                      <a:r>
                        <a:rPr lang="en-US" sz="1000">
                          <a:solidFill>
                            <a:srgbClr val="525252"/>
                          </a:solidFill>
                          <a:effectLst/>
                          <a:latin typeface="Calibri" panose="020F0502020204030204" pitchFamily="34" charset="0"/>
                        </a:rPr>
                        <a:t>facebook</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err="1">
                          <a:solidFill>
                            <a:srgbClr val="525252"/>
                          </a:solidFill>
                          <a:effectLst/>
                          <a:latin typeface="Calibri" panose="020F0502020204030204" pitchFamily="34" charset="0"/>
                        </a:rPr>
                        <a:t>retargetting</a:t>
                      </a:r>
                      <a:r>
                        <a:rPr lang="en-US" sz="1000" dirty="0">
                          <a:solidFill>
                            <a:srgbClr val="525252"/>
                          </a:solidFill>
                          <a:effectLst/>
                          <a:latin typeface="Calibri" panose="020F0502020204030204" pitchFamily="34" charset="0"/>
                        </a:rPr>
                        <a:t>-ad</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a:solidFill>
                            <a:srgbClr val="525252"/>
                          </a:solidFill>
                          <a:effectLst/>
                          <a:latin typeface="Calibri" panose="020F0502020204030204" pitchFamily="34" charset="0"/>
                        </a:rPr>
                        <a:t>443</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89827662"/>
                  </a:ext>
                </a:extLst>
              </a:tr>
              <a:tr h="193253">
                <a:tc>
                  <a:txBody>
                    <a:bodyPr/>
                    <a:lstStyle/>
                    <a:p>
                      <a:pPr algn="ctr"/>
                      <a:r>
                        <a:rPr lang="en-US" sz="1000">
                          <a:solidFill>
                            <a:srgbClr val="525252"/>
                          </a:solidFill>
                          <a:effectLst/>
                          <a:latin typeface="Calibri" panose="020F0502020204030204" pitchFamily="34" charset="0"/>
                        </a:rPr>
                        <a:t>email</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err="1">
                          <a:solidFill>
                            <a:srgbClr val="525252"/>
                          </a:solidFill>
                          <a:effectLst/>
                          <a:latin typeface="Calibri" panose="020F0502020204030204" pitchFamily="34" charset="0"/>
                        </a:rPr>
                        <a:t>retargetting</a:t>
                      </a:r>
                      <a:r>
                        <a:rPr lang="en-US" sz="1000" dirty="0">
                          <a:solidFill>
                            <a:srgbClr val="525252"/>
                          </a:solidFill>
                          <a:effectLst/>
                          <a:latin typeface="Calibri" panose="020F0502020204030204" pitchFamily="34" charset="0"/>
                        </a:rPr>
                        <a:t>-campaign</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245</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60156579"/>
                  </a:ext>
                </a:extLst>
              </a:tr>
              <a:tr h="193253">
                <a:tc>
                  <a:txBody>
                    <a:bodyPr/>
                    <a:lstStyle/>
                    <a:p>
                      <a:pPr algn="ctr"/>
                      <a:r>
                        <a:rPr lang="en-US" sz="1000" dirty="0" err="1">
                          <a:solidFill>
                            <a:srgbClr val="525252"/>
                          </a:solidFill>
                          <a:effectLst/>
                          <a:latin typeface="Calibri" panose="020F0502020204030204" pitchFamily="34" charset="0"/>
                        </a:rPr>
                        <a:t>nytimes</a:t>
                      </a:r>
                      <a:endParaRPr lang="en-US" sz="1000" dirty="0">
                        <a:solidFill>
                          <a:srgbClr val="525252"/>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getting-to-know-cool-</a:t>
                      </a:r>
                      <a:r>
                        <a:rPr lang="en-US" sz="1000" dirty="0" err="1">
                          <a:solidFill>
                            <a:srgbClr val="525252"/>
                          </a:solidFill>
                          <a:effectLst/>
                          <a:latin typeface="Calibri" panose="020F0502020204030204" pitchFamily="34" charset="0"/>
                        </a:rPr>
                        <a:t>tshirts</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232</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08392456"/>
                  </a:ext>
                </a:extLst>
              </a:tr>
              <a:tr h="193253">
                <a:tc>
                  <a:txBody>
                    <a:bodyPr/>
                    <a:lstStyle/>
                    <a:p>
                      <a:pPr algn="ctr"/>
                      <a:r>
                        <a:rPr lang="en-US" sz="1000" dirty="0" err="1">
                          <a:solidFill>
                            <a:srgbClr val="525252"/>
                          </a:solidFill>
                          <a:effectLst/>
                          <a:latin typeface="Calibri" panose="020F0502020204030204" pitchFamily="34" charset="0"/>
                        </a:rPr>
                        <a:t>buzzfeed</a:t>
                      </a:r>
                      <a:endParaRPr lang="en-US" sz="1000" dirty="0">
                        <a:solidFill>
                          <a:srgbClr val="525252"/>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ten-crazy-cool-</a:t>
                      </a:r>
                      <a:r>
                        <a:rPr lang="en-US" sz="1000" dirty="0" err="1">
                          <a:solidFill>
                            <a:srgbClr val="525252"/>
                          </a:solidFill>
                          <a:effectLst/>
                          <a:latin typeface="Calibri" panose="020F0502020204030204" pitchFamily="34" charset="0"/>
                        </a:rPr>
                        <a:t>tshirts</a:t>
                      </a:r>
                      <a:r>
                        <a:rPr lang="en-US" sz="1000" dirty="0">
                          <a:solidFill>
                            <a:srgbClr val="525252"/>
                          </a:solidFill>
                          <a:effectLst/>
                          <a:latin typeface="Calibri" panose="020F0502020204030204" pitchFamily="34" charset="0"/>
                        </a:rPr>
                        <a:t>-facts</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a:solidFill>
                            <a:srgbClr val="525252"/>
                          </a:solidFill>
                          <a:effectLst/>
                          <a:latin typeface="Calibri" panose="020F0502020204030204" pitchFamily="34" charset="0"/>
                        </a:rPr>
                        <a:t>190</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56999381"/>
                  </a:ext>
                </a:extLst>
              </a:tr>
              <a:tr h="193253">
                <a:tc>
                  <a:txBody>
                    <a:bodyPr/>
                    <a:lstStyle/>
                    <a:p>
                      <a:pPr algn="ctr"/>
                      <a:r>
                        <a:rPr lang="en-US" sz="1000">
                          <a:solidFill>
                            <a:srgbClr val="525252"/>
                          </a:solidFill>
                          <a:effectLst/>
                          <a:latin typeface="Calibri" panose="020F0502020204030204" pitchFamily="34" charset="0"/>
                        </a:rPr>
                        <a:t>medium</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interview-with-cool-</a:t>
                      </a:r>
                      <a:r>
                        <a:rPr lang="en-US" sz="1000" dirty="0" err="1">
                          <a:solidFill>
                            <a:srgbClr val="525252"/>
                          </a:solidFill>
                          <a:effectLst/>
                          <a:latin typeface="Calibri" panose="020F0502020204030204" pitchFamily="34" charset="0"/>
                        </a:rPr>
                        <a:t>tshirts</a:t>
                      </a:r>
                      <a:r>
                        <a:rPr lang="en-US" sz="1000" dirty="0">
                          <a:solidFill>
                            <a:srgbClr val="525252"/>
                          </a:solidFill>
                          <a:effectLst/>
                          <a:latin typeface="Calibri" panose="020F0502020204030204" pitchFamily="34" charset="0"/>
                        </a:rPr>
                        <a:t>-founder</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184</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17894913"/>
                  </a:ext>
                </a:extLst>
              </a:tr>
              <a:tr h="193253">
                <a:tc>
                  <a:txBody>
                    <a:bodyPr/>
                    <a:lstStyle/>
                    <a:p>
                      <a:pPr algn="ctr"/>
                      <a:r>
                        <a:rPr lang="en-US" sz="1000">
                          <a:solidFill>
                            <a:srgbClr val="525252"/>
                          </a:solidFill>
                          <a:effectLst/>
                          <a:latin typeface="Calibri" panose="020F0502020204030204" pitchFamily="34" charset="0"/>
                        </a:rPr>
                        <a:t>google</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paid-search</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178</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41067561"/>
                  </a:ext>
                </a:extLst>
              </a:tr>
              <a:tr h="193253">
                <a:tc>
                  <a:txBody>
                    <a:bodyPr/>
                    <a:lstStyle/>
                    <a:p>
                      <a:pPr algn="ctr"/>
                      <a:r>
                        <a:rPr lang="en-US" sz="1000">
                          <a:solidFill>
                            <a:srgbClr val="525252"/>
                          </a:solidFill>
                          <a:effectLst/>
                          <a:latin typeface="Calibri" panose="020F0502020204030204" pitchFamily="34" charset="0"/>
                        </a:rPr>
                        <a:t>google</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cool-</a:t>
                      </a:r>
                      <a:r>
                        <a:rPr lang="en-US" sz="1000" dirty="0" err="1">
                          <a:solidFill>
                            <a:srgbClr val="525252"/>
                          </a:solidFill>
                          <a:effectLst/>
                          <a:latin typeface="Calibri" panose="020F0502020204030204" pitchFamily="34" charset="0"/>
                        </a:rPr>
                        <a:t>tshirts</a:t>
                      </a:r>
                      <a:r>
                        <a:rPr lang="en-US" sz="1000" dirty="0">
                          <a:solidFill>
                            <a:srgbClr val="525252"/>
                          </a:solidFill>
                          <a:effectLst/>
                          <a:latin typeface="Calibri" panose="020F0502020204030204" pitchFamily="34" charset="0"/>
                        </a:rPr>
                        <a:t>-search</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60</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90370354"/>
                  </a:ext>
                </a:extLst>
              </a:tr>
            </a:tbl>
          </a:graphicData>
        </a:graphic>
      </p:graphicFrame>
      <p:sp>
        <p:nvSpPr>
          <p:cNvPr id="17" name="Rectangle 16">
            <a:extLst>
              <a:ext uri="{FF2B5EF4-FFF2-40B4-BE49-F238E27FC236}">
                <a16:creationId xmlns:a16="http://schemas.microsoft.com/office/drawing/2014/main" id="{59CE37F2-CE78-41BD-A2B0-AADE33C7115A}"/>
              </a:ext>
            </a:extLst>
          </p:cNvPr>
          <p:cNvSpPr/>
          <p:nvPr/>
        </p:nvSpPr>
        <p:spPr>
          <a:xfrm>
            <a:off x="167879" y="4208161"/>
            <a:ext cx="8645238"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p>
            <a:pPr lvl="0" eaLnBrk="0" fontAlgn="base" hangingPunct="0">
              <a:spcBef>
                <a:spcPct val="0"/>
              </a:spcBef>
              <a:spcAft>
                <a:spcPct val="0"/>
              </a:spcAft>
              <a:buClrTx/>
            </a:pPr>
            <a:r>
              <a:rPr lang="en-US" altLang="en-US" sz="1050" dirty="0">
                <a:solidFill>
                  <a:srgbClr val="3E3E40"/>
                </a:solidFill>
                <a:latin typeface="inherit"/>
              </a:rPr>
              <a:t>Key learnings:</a:t>
            </a:r>
          </a:p>
          <a:p>
            <a:pPr marL="171450" lvl="0" indent="-171450" eaLnBrk="0" fontAlgn="base" hangingPunct="0">
              <a:spcBef>
                <a:spcPct val="0"/>
              </a:spcBef>
              <a:spcAft>
                <a:spcPct val="0"/>
              </a:spcAft>
              <a:buClrTx/>
              <a:buFont typeface="Arial" panose="020B0604020202020204" pitchFamily="34" charset="0"/>
              <a:buChar char="•"/>
            </a:pPr>
            <a:r>
              <a:rPr lang="en-US" altLang="en-US" sz="1050" dirty="0">
                <a:solidFill>
                  <a:srgbClr val="3E3E40"/>
                </a:solidFill>
                <a:latin typeface="inherit"/>
              </a:rPr>
              <a:t>First touches were only initiated through four campaigns, compared to all eight campaigns for last touches</a:t>
            </a:r>
          </a:p>
          <a:p>
            <a:pPr marL="171450" lvl="0" indent="-171450" eaLnBrk="0" fontAlgn="base" hangingPunct="0">
              <a:spcBef>
                <a:spcPct val="0"/>
              </a:spcBef>
              <a:spcAft>
                <a:spcPct val="0"/>
              </a:spcAft>
              <a:buClrTx/>
              <a:buFont typeface="Arial" panose="020B0604020202020204" pitchFamily="34" charset="0"/>
              <a:buChar char="•"/>
            </a:pPr>
            <a:r>
              <a:rPr lang="en-US" altLang="en-US" sz="1050" dirty="0">
                <a:solidFill>
                  <a:srgbClr val="3E3E40"/>
                </a:solidFill>
                <a:latin typeface="inherit"/>
              </a:rPr>
              <a:t>Google was the least used for both first touch and last touch</a:t>
            </a:r>
          </a:p>
          <a:p>
            <a:pPr marL="171450" lvl="0" indent="-171450" eaLnBrk="0" fontAlgn="base" hangingPunct="0">
              <a:spcBef>
                <a:spcPct val="0"/>
              </a:spcBef>
              <a:spcAft>
                <a:spcPct val="0"/>
              </a:spcAft>
              <a:buClrTx/>
              <a:buFont typeface="Arial" panose="020B0604020202020204" pitchFamily="34" charset="0"/>
              <a:buChar char="•"/>
            </a:pPr>
            <a:r>
              <a:rPr lang="en-US" altLang="en-US" sz="1050" dirty="0">
                <a:solidFill>
                  <a:srgbClr val="3E3E40"/>
                </a:solidFill>
                <a:latin typeface="inherit"/>
              </a:rPr>
              <a:t>Retargeting campaigns prove to be helpful in ensuring a customer returns to the website</a:t>
            </a:r>
          </a:p>
        </p:txBody>
      </p:sp>
      <p:cxnSp>
        <p:nvCxnSpPr>
          <p:cNvPr id="8" name="Straight Connector 7">
            <a:extLst>
              <a:ext uri="{FF2B5EF4-FFF2-40B4-BE49-F238E27FC236}">
                <a16:creationId xmlns:a16="http://schemas.microsoft.com/office/drawing/2014/main" id="{ED6CE124-554A-401A-BD78-63E207460C77}"/>
              </a:ext>
            </a:extLst>
          </p:cNvPr>
          <p:cNvCxnSpPr>
            <a:cxnSpLocks/>
          </p:cNvCxnSpPr>
          <p:nvPr/>
        </p:nvCxnSpPr>
        <p:spPr>
          <a:xfrm>
            <a:off x="4367379" y="619256"/>
            <a:ext cx="0" cy="3440236"/>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1" name="Shape 316">
            <a:extLst>
              <a:ext uri="{FF2B5EF4-FFF2-40B4-BE49-F238E27FC236}">
                <a16:creationId xmlns:a16="http://schemas.microsoft.com/office/drawing/2014/main" id="{EEAFBD70-28F6-4157-8F58-2C2D0A35928D}"/>
              </a:ext>
            </a:extLst>
          </p:cNvPr>
          <p:cNvSpPr txBox="1"/>
          <p:nvPr/>
        </p:nvSpPr>
        <p:spPr>
          <a:xfrm>
            <a:off x="4619958" y="786523"/>
            <a:ext cx="4212342" cy="518160"/>
          </a:xfrm>
          <a:prstGeom prst="rect">
            <a:avLst/>
          </a:prstGeom>
          <a:noFill/>
          <a:ln w="12700" cap="flat" cmpd="sng">
            <a:no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sz="1200" dirty="0">
                <a:solidFill>
                  <a:srgbClr val="3E3E40"/>
                </a:solidFill>
                <a:latin typeface="Calibri" panose="020F0502020204030204" pitchFamily="34" charset="0"/>
              </a:rPr>
              <a:t>Using the maximum time stamp of each user id determines which source and campaign are the last access point before a user visits the </a:t>
            </a:r>
            <a:r>
              <a:rPr lang="en-US" altLang="en-US" sz="1200" dirty="0" err="1">
                <a:solidFill>
                  <a:srgbClr val="3E3E40"/>
                </a:solidFill>
                <a:latin typeface="Calibri" panose="020F0502020204030204" pitchFamily="34" charset="0"/>
              </a:rPr>
              <a:t>CoolTShirts</a:t>
            </a:r>
            <a:r>
              <a:rPr lang="en-US" altLang="en-US" sz="1200" dirty="0">
                <a:solidFill>
                  <a:srgbClr val="3E3E40"/>
                </a:solidFill>
                <a:latin typeface="Calibri" panose="020F0502020204030204" pitchFamily="34" charset="0"/>
              </a:rPr>
              <a:t> website:</a:t>
            </a:r>
            <a:endParaRPr sz="1200" dirty="0">
              <a:latin typeface="Calibri" panose="020F0502020204030204" pitchFamily="34" charset="0"/>
              <a:ea typeface="Roboto"/>
              <a:cs typeface="Roboto"/>
              <a:sym typeface="Roboto"/>
            </a:endParaRPr>
          </a:p>
        </p:txBody>
      </p:sp>
    </p:spTree>
    <p:extLst>
      <p:ext uri="{BB962C8B-B14F-4D97-AF65-F5344CB8AC3E}">
        <p14:creationId xmlns:p14="http://schemas.microsoft.com/office/powerpoint/2010/main" val="11133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108703"/>
            <a:ext cx="8520600" cy="52915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Calibri" panose="020F0502020204030204" pitchFamily="34" charset="0"/>
                <a:ea typeface="Roboto"/>
                <a:cs typeface="Roboto"/>
                <a:sym typeface="Roboto"/>
              </a:rPr>
              <a:t>User Journey Overview </a:t>
            </a:r>
            <a:r>
              <a:rPr lang="en-US" sz="1200" dirty="0">
                <a:solidFill>
                  <a:srgbClr val="295269"/>
                </a:solidFill>
                <a:latin typeface="Calibri" panose="020F0502020204030204" pitchFamily="34" charset="0"/>
                <a:ea typeface="Roboto"/>
                <a:cs typeface="Roboto"/>
                <a:sym typeface="Roboto"/>
              </a:rPr>
              <a:t>continued</a:t>
            </a:r>
            <a:endParaRPr sz="2400" dirty="0">
              <a:solidFill>
                <a:srgbClr val="295269"/>
              </a:solidFill>
              <a:latin typeface="Calibri" panose="020F0502020204030204" pitchFamily="34" charset="0"/>
              <a:ea typeface="Roboto"/>
              <a:cs typeface="Roboto"/>
              <a:sym typeface="Roboto"/>
            </a:endParaRPr>
          </a:p>
        </p:txBody>
      </p:sp>
      <p:sp>
        <p:nvSpPr>
          <p:cNvPr id="13" name="Shape 316">
            <a:extLst>
              <a:ext uri="{FF2B5EF4-FFF2-40B4-BE49-F238E27FC236}">
                <a16:creationId xmlns:a16="http://schemas.microsoft.com/office/drawing/2014/main" id="{A8D0796B-5C26-4D39-B818-A54EAEC606AA}"/>
              </a:ext>
            </a:extLst>
          </p:cNvPr>
          <p:cNvSpPr txBox="1"/>
          <p:nvPr/>
        </p:nvSpPr>
        <p:spPr>
          <a:xfrm>
            <a:off x="311700" y="612280"/>
            <a:ext cx="8474213" cy="518160"/>
          </a:xfrm>
          <a:prstGeom prst="rect">
            <a:avLst/>
          </a:prstGeom>
          <a:noFill/>
          <a:ln w="12700" cap="flat" cmpd="sng">
            <a:no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dirty="0">
                <a:solidFill>
                  <a:srgbClr val="3E3E40"/>
                </a:solidFill>
                <a:latin typeface="Calibri" panose="020F0502020204030204" pitchFamily="34" charset="0"/>
              </a:rPr>
              <a:t>Completed purchases are the ultimate end game for UTM campaigns. For </a:t>
            </a:r>
            <a:r>
              <a:rPr lang="en-US" altLang="en-US" dirty="0" err="1">
                <a:solidFill>
                  <a:srgbClr val="3E3E40"/>
                </a:solidFill>
                <a:latin typeface="Calibri" panose="020F0502020204030204" pitchFamily="34" charset="0"/>
              </a:rPr>
              <a:t>CoolTShirts</a:t>
            </a:r>
            <a:r>
              <a:rPr lang="en-US" altLang="en-US" dirty="0">
                <a:solidFill>
                  <a:srgbClr val="3E3E40"/>
                </a:solidFill>
                <a:latin typeface="Calibri" panose="020F0502020204030204" pitchFamily="34" charset="0"/>
              </a:rPr>
              <a:t>, 361 out of 1,979 unique users completed a purchase, an 18% overall conversion rate. </a:t>
            </a:r>
          </a:p>
          <a:p>
            <a:pPr marL="0" lvl="0" indent="0" rtl="0">
              <a:lnSpc>
                <a:spcPct val="115000"/>
              </a:lnSpc>
              <a:spcBef>
                <a:spcPts val="0"/>
              </a:spcBef>
              <a:spcAft>
                <a:spcPts val="0"/>
              </a:spcAft>
              <a:buClr>
                <a:schemeClr val="dk1"/>
              </a:buClr>
              <a:buSzPts val="1100"/>
              <a:buFont typeface="Arial"/>
              <a:buNone/>
            </a:pPr>
            <a:endParaRPr dirty="0">
              <a:latin typeface="Calibri" panose="020F0502020204030204" pitchFamily="34" charset="0"/>
              <a:ea typeface="Roboto"/>
              <a:cs typeface="Roboto"/>
              <a:sym typeface="Roboto"/>
            </a:endParaRPr>
          </a:p>
        </p:txBody>
      </p:sp>
      <p:graphicFrame>
        <p:nvGraphicFramePr>
          <p:cNvPr id="18" name="Table 17">
            <a:extLst>
              <a:ext uri="{FF2B5EF4-FFF2-40B4-BE49-F238E27FC236}">
                <a16:creationId xmlns:a16="http://schemas.microsoft.com/office/drawing/2014/main" id="{4E6B54FF-5B4A-48E2-AED5-5F852982DA47}"/>
              </a:ext>
            </a:extLst>
          </p:cNvPr>
          <p:cNvGraphicFramePr>
            <a:graphicFrameLocks noGrp="1"/>
          </p:cNvGraphicFramePr>
          <p:nvPr>
            <p:extLst>
              <p:ext uri="{D42A27DB-BD31-4B8C-83A1-F6EECF244321}">
                <p14:modId xmlns:p14="http://schemas.microsoft.com/office/powerpoint/2010/main" val="3705519220"/>
              </p:ext>
            </p:extLst>
          </p:nvPr>
        </p:nvGraphicFramePr>
        <p:xfrm>
          <a:off x="5497595" y="1430801"/>
          <a:ext cx="2297186" cy="518160"/>
        </p:xfrm>
        <a:graphic>
          <a:graphicData uri="http://schemas.openxmlformats.org/drawingml/2006/table">
            <a:tbl>
              <a:tblPr/>
              <a:tblGrid>
                <a:gridCol w="2297186">
                  <a:extLst>
                    <a:ext uri="{9D8B030D-6E8A-4147-A177-3AD203B41FA5}">
                      <a16:colId xmlns:a16="http://schemas.microsoft.com/office/drawing/2014/main" val="3076822730"/>
                    </a:ext>
                  </a:extLst>
                </a:gridCol>
              </a:tblGrid>
              <a:tr h="22530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100" dirty="0">
                          <a:effectLst/>
                          <a:latin typeface="Calibri" panose="020F0502020204030204" pitchFamily="34" charset="0"/>
                        </a:rPr>
                        <a:t>Users who make a purchase</a:t>
                      </a:r>
                      <a:endParaRPr lang="en-US" sz="1100" dirty="0">
                        <a:solidFill>
                          <a:srgbClr val="292929"/>
                        </a:solidFill>
                        <a:effectLst/>
                        <a:latin typeface="Calibri" panose="020F0502020204030204" pitchFamily="34" charset="0"/>
                      </a:endParaRPr>
                    </a:p>
                  </a:txBody>
                  <a:tcPr anchor="ctr">
                    <a:lnL w="12700" cmpd="sng">
                      <a:solidFill>
                        <a:srgbClr val="78909C"/>
                      </a:solidFill>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extLst>
                  <a:ext uri="{0D108BD9-81ED-4DB2-BD59-A6C34878D82A}">
                    <a16:rowId xmlns:a16="http://schemas.microsoft.com/office/drawing/2014/main" val="4080388271"/>
                  </a:ext>
                </a:extLst>
              </a:tr>
              <a:tr h="22530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100" dirty="0">
                          <a:effectLst/>
                          <a:latin typeface="Calibri" panose="020F0502020204030204" pitchFamily="34" charset="0"/>
                        </a:rPr>
                        <a:t>361</a:t>
                      </a:r>
                      <a:endParaRPr lang="en-US" sz="1100" dirty="0">
                        <a:solidFill>
                          <a:srgbClr val="525252"/>
                        </a:solidFill>
                        <a:effectLst/>
                        <a:latin typeface="Calibri" panose="020F0502020204030204" pitchFamily="34" charset="0"/>
                      </a:endParaRPr>
                    </a:p>
                  </a:txBody>
                  <a:tcPr anchor="ctr">
                    <a:lnL w="12700" cmpd="sng">
                      <a:solidFill>
                        <a:srgbClr val="78909C"/>
                      </a:solidFill>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noFill/>
                  </a:tcPr>
                </a:tc>
                <a:extLst>
                  <a:ext uri="{0D108BD9-81ED-4DB2-BD59-A6C34878D82A}">
                    <a16:rowId xmlns:a16="http://schemas.microsoft.com/office/drawing/2014/main" val="4190398507"/>
                  </a:ext>
                </a:extLst>
              </a:tr>
            </a:tbl>
          </a:graphicData>
        </a:graphic>
      </p:graphicFrame>
      <p:graphicFrame>
        <p:nvGraphicFramePr>
          <p:cNvPr id="9" name="Table 8">
            <a:extLst>
              <a:ext uri="{FF2B5EF4-FFF2-40B4-BE49-F238E27FC236}">
                <a16:creationId xmlns:a16="http://schemas.microsoft.com/office/drawing/2014/main" id="{89A97E5C-E925-422F-BDEC-147B805E13AD}"/>
              </a:ext>
            </a:extLst>
          </p:cNvPr>
          <p:cNvGraphicFramePr>
            <a:graphicFrameLocks noGrp="1"/>
          </p:cNvGraphicFramePr>
          <p:nvPr>
            <p:extLst>
              <p:ext uri="{D42A27DB-BD31-4B8C-83A1-F6EECF244321}">
                <p14:modId xmlns:p14="http://schemas.microsoft.com/office/powerpoint/2010/main" val="2668281313"/>
              </p:ext>
            </p:extLst>
          </p:nvPr>
        </p:nvGraphicFramePr>
        <p:xfrm>
          <a:off x="4399352" y="2134137"/>
          <a:ext cx="4303435" cy="2758440"/>
        </p:xfrm>
        <a:graphic>
          <a:graphicData uri="http://schemas.openxmlformats.org/drawingml/2006/table">
            <a:tbl>
              <a:tblPr/>
              <a:tblGrid>
                <a:gridCol w="1342825">
                  <a:extLst>
                    <a:ext uri="{9D8B030D-6E8A-4147-A177-3AD203B41FA5}">
                      <a16:colId xmlns:a16="http://schemas.microsoft.com/office/drawing/2014/main" val="1962315074"/>
                    </a:ext>
                  </a:extLst>
                </a:gridCol>
                <a:gridCol w="2148521">
                  <a:extLst>
                    <a:ext uri="{9D8B030D-6E8A-4147-A177-3AD203B41FA5}">
                      <a16:colId xmlns:a16="http://schemas.microsoft.com/office/drawing/2014/main" val="3629756200"/>
                    </a:ext>
                  </a:extLst>
                </a:gridCol>
                <a:gridCol w="812089">
                  <a:extLst>
                    <a:ext uri="{9D8B030D-6E8A-4147-A177-3AD203B41FA5}">
                      <a16:colId xmlns:a16="http://schemas.microsoft.com/office/drawing/2014/main" val="415557642"/>
                    </a:ext>
                  </a:extLst>
                </a:gridCol>
              </a:tblGrid>
              <a:tr h="21740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1">
                              <a:lumMod val="50000"/>
                            </a:schemeClr>
                          </a:solidFill>
                          <a:latin typeface="Calibri" panose="020F0502020204030204" pitchFamily="34" charset="0"/>
                        </a:rPr>
                        <a:t>Last touch on Purchase Page</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hMerge="1">
                  <a:txBody>
                    <a:bodyPr/>
                    <a:lstStyle/>
                    <a:p>
                      <a:pPr algn="ct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extLst>
                  <a:ext uri="{0D108BD9-81ED-4DB2-BD59-A6C34878D82A}">
                    <a16:rowId xmlns:a16="http://schemas.microsoft.com/office/drawing/2014/main" val="115022003"/>
                  </a:ext>
                </a:extLst>
              </a:tr>
              <a:tr h="193253">
                <a:tc>
                  <a:txBody>
                    <a:bodyPr/>
                    <a:lstStyle/>
                    <a:p>
                      <a:pPr algn="ctr"/>
                      <a:r>
                        <a:rPr lang="en-US" sz="1000" dirty="0">
                          <a:effectLst/>
                          <a:latin typeface="Calibri" panose="020F0502020204030204" pitchFamily="34" charset="0"/>
                        </a:rPr>
                        <a:t>Source</a:t>
                      </a:r>
                      <a:endParaRPr lang="en-US" sz="1000" dirty="0">
                        <a:solidFill>
                          <a:srgbClr val="292929"/>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effectLst/>
                          <a:latin typeface="Calibri" panose="020F0502020204030204" pitchFamily="34" charset="0"/>
                        </a:rPr>
                        <a:t>Campaign</a:t>
                      </a: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solidFill>
                            <a:srgbClr val="292929"/>
                          </a:solidFill>
                          <a:effectLst/>
                          <a:latin typeface="Calibri" panose="020F0502020204030204" pitchFamily="34" charset="0"/>
                        </a:rPr>
                        <a:t>Count</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extLst>
                  <a:ext uri="{0D108BD9-81ED-4DB2-BD59-A6C34878D82A}">
                    <a16:rowId xmlns:a16="http://schemas.microsoft.com/office/drawing/2014/main" val="3372148988"/>
                  </a:ext>
                </a:extLst>
              </a:tr>
              <a:tr h="193253">
                <a:tc>
                  <a:txBody>
                    <a:bodyPr/>
                    <a:lstStyle/>
                    <a:p>
                      <a:pPr algn="ctr"/>
                      <a:r>
                        <a:rPr lang="en-US" sz="1100" dirty="0">
                          <a:solidFill>
                            <a:srgbClr val="525252"/>
                          </a:solidFill>
                          <a:effectLst/>
                          <a:latin typeface="Calibri" panose="020F0502020204030204" pitchFamily="34" charset="0"/>
                        </a:rPr>
                        <a:t>email</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100">
                          <a:solidFill>
                            <a:srgbClr val="525252"/>
                          </a:solidFill>
                          <a:effectLst/>
                          <a:latin typeface="Calibri" panose="020F0502020204030204" pitchFamily="34" charset="0"/>
                        </a:rPr>
                        <a:t>weekly-newsletter</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a:solidFill>
                            <a:srgbClr val="525252"/>
                          </a:solidFill>
                          <a:effectLst/>
                          <a:latin typeface="Calibri" panose="020F0502020204030204" pitchFamily="34" charset="0"/>
                        </a:rPr>
                        <a:t>115</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4699273"/>
                  </a:ext>
                </a:extLst>
              </a:tr>
              <a:tr h="193253">
                <a:tc>
                  <a:txBody>
                    <a:bodyPr/>
                    <a:lstStyle/>
                    <a:p>
                      <a:pPr algn="ctr"/>
                      <a:r>
                        <a:rPr lang="en-US" sz="1100" dirty="0" err="1">
                          <a:solidFill>
                            <a:srgbClr val="525252"/>
                          </a:solidFill>
                          <a:effectLst/>
                          <a:latin typeface="Calibri" panose="020F0502020204030204" pitchFamily="34" charset="0"/>
                        </a:rPr>
                        <a:t>facebook</a:t>
                      </a:r>
                      <a:endParaRPr lang="en-US" sz="1100" dirty="0">
                        <a:solidFill>
                          <a:srgbClr val="525252"/>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100" dirty="0" err="1">
                          <a:solidFill>
                            <a:srgbClr val="525252"/>
                          </a:solidFill>
                          <a:effectLst/>
                          <a:latin typeface="Calibri" panose="020F0502020204030204" pitchFamily="34" charset="0"/>
                        </a:rPr>
                        <a:t>retargetting</a:t>
                      </a:r>
                      <a:r>
                        <a:rPr lang="en-US" sz="1100" dirty="0">
                          <a:solidFill>
                            <a:srgbClr val="525252"/>
                          </a:solidFill>
                          <a:effectLst/>
                          <a:latin typeface="Calibri" panose="020F0502020204030204" pitchFamily="34" charset="0"/>
                        </a:rPr>
                        <a:t>-ad</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dirty="0">
                          <a:solidFill>
                            <a:srgbClr val="525252"/>
                          </a:solidFill>
                          <a:effectLst/>
                          <a:latin typeface="Calibri" panose="020F0502020204030204" pitchFamily="34" charset="0"/>
                        </a:rPr>
                        <a:t>113</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89827662"/>
                  </a:ext>
                </a:extLst>
              </a:tr>
              <a:tr h="193253">
                <a:tc>
                  <a:txBody>
                    <a:bodyPr/>
                    <a:lstStyle/>
                    <a:p>
                      <a:pPr algn="ctr"/>
                      <a:r>
                        <a:rPr lang="en-US" sz="1100">
                          <a:solidFill>
                            <a:srgbClr val="525252"/>
                          </a:solidFill>
                          <a:effectLst/>
                          <a:latin typeface="Calibri" panose="020F0502020204030204" pitchFamily="34" charset="0"/>
                        </a:rPr>
                        <a:t>email</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100">
                          <a:solidFill>
                            <a:srgbClr val="525252"/>
                          </a:solidFill>
                          <a:effectLst/>
                          <a:latin typeface="Calibri" panose="020F0502020204030204" pitchFamily="34" charset="0"/>
                        </a:rPr>
                        <a:t>retargetting-campaign</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dirty="0">
                          <a:solidFill>
                            <a:srgbClr val="525252"/>
                          </a:solidFill>
                          <a:effectLst/>
                          <a:latin typeface="Calibri" panose="020F0502020204030204" pitchFamily="34" charset="0"/>
                        </a:rPr>
                        <a:t>54</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60156579"/>
                  </a:ext>
                </a:extLst>
              </a:tr>
              <a:tr h="193253">
                <a:tc>
                  <a:txBody>
                    <a:bodyPr/>
                    <a:lstStyle/>
                    <a:p>
                      <a:pPr algn="ctr"/>
                      <a:r>
                        <a:rPr lang="en-US" sz="1100">
                          <a:solidFill>
                            <a:srgbClr val="525252"/>
                          </a:solidFill>
                          <a:effectLst/>
                          <a:latin typeface="Calibri" panose="020F0502020204030204" pitchFamily="34" charset="0"/>
                        </a:rPr>
                        <a:t>google</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a:solidFill>
                            <a:srgbClr val="525252"/>
                          </a:solidFill>
                          <a:effectLst/>
                          <a:latin typeface="Calibri" panose="020F0502020204030204" pitchFamily="34" charset="0"/>
                        </a:rPr>
                        <a:t>paid-search</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dirty="0">
                          <a:solidFill>
                            <a:srgbClr val="525252"/>
                          </a:solidFill>
                          <a:effectLst/>
                          <a:latin typeface="Calibri" panose="020F0502020204030204" pitchFamily="34" charset="0"/>
                        </a:rPr>
                        <a:t>52</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08392456"/>
                  </a:ext>
                </a:extLst>
              </a:tr>
              <a:tr h="193253">
                <a:tc>
                  <a:txBody>
                    <a:bodyPr/>
                    <a:lstStyle/>
                    <a:p>
                      <a:pPr algn="ctr"/>
                      <a:r>
                        <a:rPr lang="en-US" sz="1100">
                          <a:solidFill>
                            <a:srgbClr val="525252"/>
                          </a:solidFill>
                          <a:effectLst/>
                          <a:latin typeface="Calibri" panose="020F0502020204030204" pitchFamily="34" charset="0"/>
                        </a:rPr>
                        <a:t>buzzfeed</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a:solidFill>
                            <a:srgbClr val="525252"/>
                          </a:solidFill>
                          <a:effectLst/>
                          <a:latin typeface="Calibri" panose="020F0502020204030204" pitchFamily="34" charset="0"/>
                        </a:rPr>
                        <a:t>ten-crazy-cool-tshirts-facts</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dirty="0">
                          <a:solidFill>
                            <a:srgbClr val="525252"/>
                          </a:solidFill>
                          <a:effectLst/>
                          <a:latin typeface="Calibri" panose="020F0502020204030204" pitchFamily="34" charset="0"/>
                        </a:rPr>
                        <a:t>9</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56999381"/>
                  </a:ext>
                </a:extLst>
              </a:tr>
              <a:tr h="193253">
                <a:tc>
                  <a:txBody>
                    <a:bodyPr/>
                    <a:lstStyle/>
                    <a:p>
                      <a:pPr algn="ctr"/>
                      <a:r>
                        <a:rPr lang="en-US" sz="1100">
                          <a:solidFill>
                            <a:srgbClr val="525252"/>
                          </a:solidFill>
                          <a:effectLst/>
                          <a:latin typeface="Calibri" panose="020F0502020204030204" pitchFamily="34" charset="0"/>
                        </a:rPr>
                        <a:t>nytimes</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a:solidFill>
                            <a:srgbClr val="525252"/>
                          </a:solidFill>
                          <a:effectLst/>
                          <a:latin typeface="Calibri" panose="020F0502020204030204" pitchFamily="34" charset="0"/>
                        </a:rPr>
                        <a:t>getting-to-know-cool-tshirts</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dirty="0">
                          <a:solidFill>
                            <a:srgbClr val="525252"/>
                          </a:solidFill>
                          <a:effectLst/>
                          <a:latin typeface="Calibri" panose="020F0502020204030204" pitchFamily="34" charset="0"/>
                        </a:rPr>
                        <a:t>9</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17894913"/>
                  </a:ext>
                </a:extLst>
              </a:tr>
              <a:tr h="193253">
                <a:tc>
                  <a:txBody>
                    <a:bodyPr/>
                    <a:lstStyle/>
                    <a:p>
                      <a:pPr algn="ctr"/>
                      <a:r>
                        <a:rPr lang="en-US" sz="1100">
                          <a:solidFill>
                            <a:srgbClr val="525252"/>
                          </a:solidFill>
                          <a:effectLst/>
                          <a:latin typeface="Calibri" panose="020F0502020204030204" pitchFamily="34" charset="0"/>
                        </a:rPr>
                        <a:t>medium</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a:solidFill>
                            <a:srgbClr val="525252"/>
                          </a:solidFill>
                          <a:effectLst/>
                          <a:latin typeface="Calibri" panose="020F0502020204030204" pitchFamily="34" charset="0"/>
                        </a:rPr>
                        <a:t>interview-with-cool-tshirts-founder</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dirty="0">
                          <a:solidFill>
                            <a:srgbClr val="525252"/>
                          </a:solidFill>
                          <a:effectLst/>
                          <a:latin typeface="Calibri" panose="020F0502020204030204" pitchFamily="34" charset="0"/>
                        </a:rPr>
                        <a:t>7</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41067561"/>
                  </a:ext>
                </a:extLst>
              </a:tr>
              <a:tr h="193253">
                <a:tc>
                  <a:txBody>
                    <a:bodyPr/>
                    <a:lstStyle/>
                    <a:p>
                      <a:pPr algn="ctr"/>
                      <a:r>
                        <a:rPr lang="en-US" sz="1100">
                          <a:solidFill>
                            <a:srgbClr val="525252"/>
                          </a:solidFill>
                          <a:effectLst/>
                          <a:latin typeface="Calibri" panose="020F0502020204030204" pitchFamily="34" charset="0"/>
                        </a:rPr>
                        <a:t>google</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a:solidFill>
                            <a:srgbClr val="525252"/>
                          </a:solidFill>
                          <a:effectLst/>
                          <a:latin typeface="Calibri" panose="020F0502020204030204" pitchFamily="34" charset="0"/>
                        </a:rPr>
                        <a:t>cool-tshirts-search</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100" dirty="0">
                          <a:solidFill>
                            <a:srgbClr val="525252"/>
                          </a:solidFill>
                          <a:effectLst/>
                          <a:latin typeface="Calibri" panose="020F0502020204030204" pitchFamily="34" charset="0"/>
                        </a:rPr>
                        <a:t>2</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90370354"/>
                  </a:ext>
                </a:extLst>
              </a:tr>
            </a:tbl>
          </a:graphicData>
        </a:graphic>
      </p:graphicFrame>
      <p:sp>
        <p:nvSpPr>
          <p:cNvPr id="5" name="Arrow: Pentagon 4">
            <a:extLst>
              <a:ext uri="{FF2B5EF4-FFF2-40B4-BE49-F238E27FC236}">
                <a16:creationId xmlns:a16="http://schemas.microsoft.com/office/drawing/2014/main" id="{3D574137-AE7B-4411-BD92-FDC4C7137411}"/>
              </a:ext>
            </a:extLst>
          </p:cNvPr>
          <p:cNvSpPr/>
          <p:nvPr/>
        </p:nvSpPr>
        <p:spPr>
          <a:xfrm rot="5400000">
            <a:off x="1765761" y="504123"/>
            <a:ext cx="870972" cy="3779094"/>
          </a:xfrm>
          <a:prstGeom prst="homePlate">
            <a:avLst>
              <a:gd name="adj" fmla="val 31454"/>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ED67EE3F-33AA-482A-875A-17CA719AFF54}"/>
              </a:ext>
            </a:extLst>
          </p:cNvPr>
          <p:cNvSpPr/>
          <p:nvPr/>
        </p:nvSpPr>
        <p:spPr>
          <a:xfrm rot="5400000">
            <a:off x="1765761" y="1494190"/>
            <a:ext cx="870972" cy="3779094"/>
          </a:xfrm>
          <a:prstGeom prst="homePlate">
            <a:avLst>
              <a:gd name="adj" fmla="val 31454"/>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9" name="Arrow: Pentagon 18">
            <a:extLst>
              <a:ext uri="{FF2B5EF4-FFF2-40B4-BE49-F238E27FC236}">
                <a16:creationId xmlns:a16="http://schemas.microsoft.com/office/drawing/2014/main" id="{C568AC21-3711-47BD-8935-CB9C537FC193}"/>
              </a:ext>
            </a:extLst>
          </p:cNvPr>
          <p:cNvSpPr/>
          <p:nvPr/>
        </p:nvSpPr>
        <p:spPr>
          <a:xfrm rot="5400000">
            <a:off x="1765761" y="2484151"/>
            <a:ext cx="870972" cy="3779094"/>
          </a:xfrm>
          <a:prstGeom prst="homePlate">
            <a:avLst>
              <a:gd name="adj" fmla="val 31454"/>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1E0995-3B16-4688-9CC8-EBA09044000E}"/>
              </a:ext>
            </a:extLst>
          </p:cNvPr>
          <p:cNvSpPr txBox="1"/>
          <p:nvPr/>
        </p:nvSpPr>
        <p:spPr>
          <a:xfrm>
            <a:off x="906380" y="1976751"/>
            <a:ext cx="2589734" cy="738664"/>
          </a:xfrm>
          <a:prstGeom prst="rect">
            <a:avLst/>
          </a:prstGeom>
          <a:noFill/>
        </p:spPr>
        <p:txBody>
          <a:bodyPr wrap="square" rtlCol="0">
            <a:spAutoFit/>
          </a:bodyPr>
          <a:lstStyle/>
          <a:p>
            <a:pPr algn="ctr"/>
            <a:r>
              <a:rPr lang="en-US" dirty="0">
                <a:solidFill>
                  <a:schemeClr val="bg1"/>
                </a:solidFill>
                <a:latin typeface="Calibri" panose="020F0502020204030204" pitchFamily="34" charset="0"/>
              </a:rPr>
              <a:t>User sees campaign on popular website like Buzzfeed</a:t>
            </a:r>
          </a:p>
          <a:p>
            <a:pPr algn="ctr"/>
            <a:r>
              <a:rPr lang="en-US" dirty="0">
                <a:solidFill>
                  <a:schemeClr val="bg1"/>
                </a:solidFill>
                <a:latin typeface="Calibri" panose="020F0502020204030204" pitchFamily="34" charset="0"/>
              </a:rPr>
              <a:t>(91% of users)</a:t>
            </a:r>
          </a:p>
        </p:txBody>
      </p:sp>
      <p:sp>
        <p:nvSpPr>
          <p:cNvPr id="7" name="TextBox 6">
            <a:extLst>
              <a:ext uri="{FF2B5EF4-FFF2-40B4-BE49-F238E27FC236}">
                <a16:creationId xmlns:a16="http://schemas.microsoft.com/office/drawing/2014/main" id="{974A3065-0062-492D-8A0A-2FAEB3910F58}"/>
              </a:ext>
            </a:extLst>
          </p:cNvPr>
          <p:cNvSpPr txBox="1"/>
          <p:nvPr/>
        </p:nvSpPr>
        <p:spPr>
          <a:xfrm>
            <a:off x="1135385" y="1579629"/>
            <a:ext cx="2179734" cy="369332"/>
          </a:xfrm>
          <a:prstGeom prst="rect">
            <a:avLst/>
          </a:prstGeom>
          <a:noFill/>
        </p:spPr>
        <p:txBody>
          <a:bodyPr wrap="square" rtlCol="0">
            <a:spAutoFit/>
          </a:bodyPr>
          <a:lstStyle/>
          <a:p>
            <a:r>
              <a:rPr lang="en-US" sz="1800" b="1" dirty="0">
                <a:solidFill>
                  <a:schemeClr val="bg2"/>
                </a:solidFill>
                <a:latin typeface="Calibri" panose="020F0502020204030204" pitchFamily="34" charset="0"/>
              </a:rPr>
              <a:t>Typical User Journey</a:t>
            </a:r>
          </a:p>
        </p:txBody>
      </p:sp>
      <p:sp>
        <p:nvSpPr>
          <p:cNvPr id="20" name="TextBox 19">
            <a:extLst>
              <a:ext uri="{FF2B5EF4-FFF2-40B4-BE49-F238E27FC236}">
                <a16:creationId xmlns:a16="http://schemas.microsoft.com/office/drawing/2014/main" id="{CC85D35C-DE16-470A-9C00-FC466DBF35FC}"/>
              </a:ext>
            </a:extLst>
          </p:cNvPr>
          <p:cNvSpPr txBox="1"/>
          <p:nvPr/>
        </p:nvSpPr>
        <p:spPr>
          <a:xfrm>
            <a:off x="906380" y="2976041"/>
            <a:ext cx="2589734" cy="738664"/>
          </a:xfrm>
          <a:prstGeom prst="rect">
            <a:avLst/>
          </a:prstGeom>
          <a:noFill/>
        </p:spPr>
        <p:txBody>
          <a:bodyPr wrap="square" rtlCol="0">
            <a:spAutoFit/>
          </a:bodyPr>
          <a:lstStyle/>
          <a:p>
            <a:pPr algn="ctr"/>
            <a:r>
              <a:rPr lang="en-US" dirty="0">
                <a:solidFill>
                  <a:schemeClr val="bg1"/>
                </a:solidFill>
                <a:latin typeface="Calibri" panose="020F0502020204030204" pitchFamily="34" charset="0"/>
              </a:rPr>
              <a:t>User may be retargeted via email or </a:t>
            </a:r>
            <a:r>
              <a:rPr lang="en-US" dirty="0" err="1">
                <a:solidFill>
                  <a:schemeClr val="bg1"/>
                </a:solidFill>
                <a:latin typeface="Calibri" panose="020F0502020204030204" pitchFamily="34" charset="0"/>
              </a:rPr>
              <a:t>facebook</a:t>
            </a:r>
            <a:endParaRPr lang="en-US" dirty="0">
              <a:solidFill>
                <a:schemeClr val="bg1"/>
              </a:solidFill>
              <a:latin typeface="Calibri" panose="020F0502020204030204" pitchFamily="34" charset="0"/>
            </a:endParaRPr>
          </a:p>
          <a:p>
            <a:pPr algn="ctr"/>
            <a:r>
              <a:rPr lang="en-US" dirty="0">
                <a:solidFill>
                  <a:schemeClr val="bg1"/>
                </a:solidFill>
                <a:latin typeface="Calibri" panose="020F0502020204030204" pitchFamily="34" charset="0"/>
              </a:rPr>
              <a:t>(57% of users) </a:t>
            </a:r>
          </a:p>
        </p:txBody>
      </p:sp>
      <p:sp>
        <p:nvSpPr>
          <p:cNvPr id="21" name="TextBox 20">
            <a:extLst>
              <a:ext uri="{FF2B5EF4-FFF2-40B4-BE49-F238E27FC236}">
                <a16:creationId xmlns:a16="http://schemas.microsoft.com/office/drawing/2014/main" id="{6FF8FE94-D4BC-46A8-89E5-8B3281D07FB3}"/>
              </a:ext>
            </a:extLst>
          </p:cNvPr>
          <p:cNvSpPr txBox="1"/>
          <p:nvPr/>
        </p:nvSpPr>
        <p:spPr>
          <a:xfrm>
            <a:off x="684201" y="3966002"/>
            <a:ext cx="3082103" cy="738664"/>
          </a:xfrm>
          <a:prstGeom prst="rect">
            <a:avLst/>
          </a:prstGeom>
          <a:noFill/>
        </p:spPr>
        <p:txBody>
          <a:bodyPr wrap="square" rtlCol="0">
            <a:spAutoFit/>
          </a:bodyPr>
          <a:lstStyle/>
          <a:p>
            <a:pPr algn="ctr"/>
            <a:r>
              <a:rPr lang="en-US" dirty="0">
                <a:solidFill>
                  <a:schemeClr val="bg1"/>
                </a:solidFill>
                <a:latin typeface="Calibri" panose="020F0502020204030204" pitchFamily="34" charset="0"/>
              </a:rPr>
              <a:t>User ends up on purchase page after clicking on retargeting campaign</a:t>
            </a:r>
          </a:p>
          <a:p>
            <a:pPr algn="ctr"/>
            <a:r>
              <a:rPr lang="en-US" dirty="0">
                <a:solidFill>
                  <a:schemeClr val="bg1"/>
                </a:solidFill>
                <a:latin typeface="Calibri" panose="020F0502020204030204" pitchFamily="34" charset="0"/>
              </a:rPr>
              <a:t>(78% of users)</a:t>
            </a:r>
          </a:p>
        </p:txBody>
      </p:sp>
    </p:spTree>
    <p:extLst>
      <p:ext uri="{BB962C8B-B14F-4D97-AF65-F5344CB8AC3E}">
        <p14:creationId xmlns:p14="http://schemas.microsoft.com/office/powerpoint/2010/main" val="2790122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108703"/>
            <a:ext cx="8520600" cy="52915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Calibri" panose="020F0502020204030204" pitchFamily="34" charset="0"/>
                <a:ea typeface="Roboto"/>
                <a:cs typeface="Roboto"/>
                <a:sym typeface="Roboto"/>
              </a:rPr>
              <a:t>Optimizing the Campaign Budget</a:t>
            </a:r>
            <a:endParaRPr sz="2400" b="1" dirty="0">
              <a:solidFill>
                <a:srgbClr val="295269"/>
              </a:solidFill>
              <a:latin typeface="Calibri" panose="020F0502020204030204" pitchFamily="34" charset="0"/>
              <a:ea typeface="Roboto"/>
              <a:cs typeface="Roboto"/>
              <a:sym typeface="Roboto"/>
            </a:endParaRPr>
          </a:p>
        </p:txBody>
      </p:sp>
      <p:sp>
        <p:nvSpPr>
          <p:cNvPr id="13" name="Shape 316">
            <a:extLst>
              <a:ext uri="{FF2B5EF4-FFF2-40B4-BE49-F238E27FC236}">
                <a16:creationId xmlns:a16="http://schemas.microsoft.com/office/drawing/2014/main" id="{A8D0796B-5C26-4D39-B818-A54EAEC606AA}"/>
              </a:ext>
            </a:extLst>
          </p:cNvPr>
          <p:cNvSpPr txBox="1"/>
          <p:nvPr/>
        </p:nvSpPr>
        <p:spPr>
          <a:xfrm>
            <a:off x="311700" y="612280"/>
            <a:ext cx="8640468" cy="518160"/>
          </a:xfrm>
          <a:prstGeom prst="rect">
            <a:avLst/>
          </a:prstGeom>
          <a:noFill/>
          <a:ln w="12700" cap="flat" cmpd="sng">
            <a:no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dirty="0">
                <a:solidFill>
                  <a:srgbClr val="3E3E40"/>
                </a:solidFill>
                <a:latin typeface="Calibri" panose="020F0502020204030204" pitchFamily="34" charset="0"/>
              </a:rPr>
              <a:t>The data suggests the following for campaign reinvestment:</a:t>
            </a:r>
          </a:p>
          <a:p>
            <a:pPr lvl="0" eaLnBrk="0" fontAlgn="base" hangingPunct="0">
              <a:spcBef>
                <a:spcPct val="0"/>
              </a:spcBef>
              <a:spcAft>
                <a:spcPct val="0"/>
              </a:spcAft>
              <a:buClrTx/>
            </a:pPr>
            <a:endParaRPr lang="en-US" altLang="en-US" dirty="0">
              <a:solidFill>
                <a:srgbClr val="3E3E40"/>
              </a:solidFill>
              <a:latin typeface="Calibri" panose="020F0502020204030204" pitchFamily="34" charset="0"/>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rgbClr val="3E3E40"/>
                </a:solidFill>
                <a:latin typeface="Calibri" panose="020F0502020204030204" pitchFamily="34" charset="0"/>
              </a:rPr>
              <a:t>Renew weekly email newsletter and </a:t>
            </a:r>
            <a:r>
              <a:rPr lang="en-US" altLang="en-US" dirty="0" err="1">
                <a:solidFill>
                  <a:srgbClr val="3E3E40"/>
                </a:solidFill>
                <a:latin typeface="Calibri" panose="020F0502020204030204" pitchFamily="34" charset="0"/>
              </a:rPr>
              <a:t>facebook</a:t>
            </a:r>
            <a:r>
              <a:rPr lang="en-US" altLang="en-US" dirty="0">
                <a:solidFill>
                  <a:srgbClr val="3E3E40"/>
                </a:solidFill>
                <a:latin typeface="Calibri" panose="020F0502020204030204" pitchFamily="34" charset="0"/>
              </a:rPr>
              <a:t> retargeting ad since 63% of final purchases are attributed to them</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rgbClr val="3E3E40"/>
                </a:solidFill>
                <a:latin typeface="Calibri" panose="020F0502020204030204" pitchFamily="34" charset="0"/>
              </a:rPr>
              <a:t>Suggest combining newsletter and retargeting email campaign to capture the additional 15% of users who made a purchase</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rgbClr val="3E3E40"/>
                </a:solidFill>
                <a:latin typeface="Calibri" panose="020F0502020204030204" pitchFamily="34" charset="0"/>
              </a:rPr>
              <a:t>Renew the three highest first touch percentage campaigns because they drive initial traffic to the website</a:t>
            </a:r>
          </a:p>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rgbClr val="3E3E40"/>
              </a:solidFill>
              <a:latin typeface="Calibri" panose="020F0502020204030204" pitchFamily="34" charset="0"/>
            </a:endParaRPr>
          </a:p>
          <a:p>
            <a:pPr marL="0" lvl="0" indent="0" rtl="0">
              <a:lnSpc>
                <a:spcPct val="115000"/>
              </a:lnSpc>
              <a:spcBef>
                <a:spcPts val="0"/>
              </a:spcBef>
              <a:spcAft>
                <a:spcPts val="0"/>
              </a:spcAft>
              <a:buClr>
                <a:schemeClr val="dk1"/>
              </a:buClr>
              <a:buSzPts val="1100"/>
              <a:buFont typeface="Arial"/>
              <a:buNone/>
            </a:pPr>
            <a:endParaRPr dirty="0">
              <a:latin typeface="Calibri" panose="020F0502020204030204" pitchFamily="34" charset="0"/>
              <a:ea typeface="Roboto"/>
              <a:cs typeface="Roboto"/>
              <a:sym typeface="Roboto"/>
            </a:endParaRPr>
          </a:p>
        </p:txBody>
      </p:sp>
      <p:sp>
        <p:nvSpPr>
          <p:cNvPr id="21" name="TextBox 20">
            <a:extLst>
              <a:ext uri="{FF2B5EF4-FFF2-40B4-BE49-F238E27FC236}">
                <a16:creationId xmlns:a16="http://schemas.microsoft.com/office/drawing/2014/main" id="{6FF8FE94-D4BC-46A8-89E5-8B3281D07FB3}"/>
              </a:ext>
            </a:extLst>
          </p:cNvPr>
          <p:cNvSpPr txBox="1"/>
          <p:nvPr/>
        </p:nvSpPr>
        <p:spPr>
          <a:xfrm>
            <a:off x="906380" y="4004366"/>
            <a:ext cx="2589734" cy="738664"/>
          </a:xfrm>
          <a:prstGeom prst="rect">
            <a:avLst/>
          </a:prstGeom>
          <a:noFill/>
        </p:spPr>
        <p:txBody>
          <a:bodyPr wrap="square" rtlCol="0">
            <a:spAutoFit/>
          </a:bodyPr>
          <a:lstStyle/>
          <a:p>
            <a:pPr algn="ctr"/>
            <a:r>
              <a:rPr lang="en-US" dirty="0">
                <a:solidFill>
                  <a:schemeClr val="bg1"/>
                </a:solidFill>
                <a:latin typeface="Calibri" panose="020F0502020204030204" pitchFamily="34" charset="0"/>
              </a:rPr>
              <a:t>User ends up on purchase page after clicking on retargeting campaign</a:t>
            </a:r>
          </a:p>
        </p:txBody>
      </p:sp>
      <p:graphicFrame>
        <p:nvGraphicFramePr>
          <p:cNvPr id="15" name="Table 14">
            <a:extLst>
              <a:ext uri="{FF2B5EF4-FFF2-40B4-BE49-F238E27FC236}">
                <a16:creationId xmlns:a16="http://schemas.microsoft.com/office/drawing/2014/main" id="{4DE45125-5731-4F30-AD3A-9063CC832D2A}"/>
              </a:ext>
            </a:extLst>
          </p:cNvPr>
          <p:cNvGraphicFramePr>
            <a:graphicFrameLocks noGrp="1"/>
          </p:cNvGraphicFramePr>
          <p:nvPr>
            <p:extLst>
              <p:ext uri="{D42A27DB-BD31-4B8C-83A1-F6EECF244321}">
                <p14:modId xmlns:p14="http://schemas.microsoft.com/office/powerpoint/2010/main" val="1097374886"/>
              </p:ext>
            </p:extLst>
          </p:nvPr>
        </p:nvGraphicFramePr>
        <p:xfrm>
          <a:off x="311700" y="2396307"/>
          <a:ext cx="8416663" cy="2499360"/>
        </p:xfrm>
        <a:graphic>
          <a:graphicData uri="http://schemas.openxmlformats.org/drawingml/2006/table">
            <a:tbl>
              <a:tblPr/>
              <a:tblGrid>
                <a:gridCol w="1351300">
                  <a:extLst>
                    <a:ext uri="{9D8B030D-6E8A-4147-A177-3AD203B41FA5}">
                      <a16:colId xmlns:a16="http://schemas.microsoft.com/office/drawing/2014/main" val="1962315074"/>
                    </a:ext>
                  </a:extLst>
                </a:gridCol>
                <a:gridCol w="2162079">
                  <a:extLst>
                    <a:ext uri="{9D8B030D-6E8A-4147-A177-3AD203B41FA5}">
                      <a16:colId xmlns:a16="http://schemas.microsoft.com/office/drawing/2014/main" val="3629756200"/>
                    </a:ext>
                  </a:extLst>
                </a:gridCol>
                <a:gridCol w="817214">
                  <a:extLst>
                    <a:ext uri="{9D8B030D-6E8A-4147-A177-3AD203B41FA5}">
                      <a16:colId xmlns:a16="http://schemas.microsoft.com/office/drawing/2014/main" val="415557642"/>
                    </a:ext>
                  </a:extLst>
                </a:gridCol>
                <a:gridCol w="817214">
                  <a:extLst>
                    <a:ext uri="{9D8B030D-6E8A-4147-A177-3AD203B41FA5}">
                      <a16:colId xmlns:a16="http://schemas.microsoft.com/office/drawing/2014/main" val="1505102516"/>
                    </a:ext>
                  </a:extLst>
                </a:gridCol>
                <a:gridCol w="817214">
                  <a:extLst>
                    <a:ext uri="{9D8B030D-6E8A-4147-A177-3AD203B41FA5}">
                      <a16:colId xmlns:a16="http://schemas.microsoft.com/office/drawing/2014/main" val="1554284013"/>
                    </a:ext>
                  </a:extLst>
                </a:gridCol>
                <a:gridCol w="817214">
                  <a:extLst>
                    <a:ext uri="{9D8B030D-6E8A-4147-A177-3AD203B41FA5}">
                      <a16:colId xmlns:a16="http://schemas.microsoft.com/office/drawing/2014/main" val="2370926515"/>
                    </a:ext>
                  </a:extLst>
                </a:gridCol>
                <a:gridCol w="817214">
                  <a:extLst>
                    <a:ext uri="{9D8B030D-6E8A-4147-A177-3AD203B41FA5}">
                      <a16:colId xmlns:a16="http://schemas.microsoft.com/office/drawing/2014/main" val="2001868122"/>
                    </a:ext>
                  </a:extLst>
                </a:gridCol>
                <a:gridCol w="817214">
                  <a:extLst>
                    <a:ext uri="{9D8B030D-6E8A-4147-A177-3AD203B41FA5}">
                      <a16:colId xmlns:a16="http://schemas.microsoft.com/office/drawing/2014/main" val="1627029676"/>
                    </a:ext>
                  </a:extLst>
                </a:gridCol>
              </a:tblGrid>
              <a:tr h="217409">
                <a:tc gridSpan="8">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accent1">
                              <a:lumMod val="50000"/>
                            </a:schemeClr>
                          </a:solidFill>
                          <a:latin typeface="Calibri" panose="020F0502020204030204" pitchFamily="34" charset="0"/>
                        </a:rPr>
                        <a:t>Final UTM Campaign Analysis</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hMerge="1">
                  <a:txBody>
                    <a:bodyPr/>
                    <a:lstStyle/>
                    <a:p>
                      <a:pPr algn="ct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mpd="sng">
                      <a:solidFill>
                        <a:srgbClr val="78909C"/>
                      </a:solidFill>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a:solidFill>
                          <a:schemeClr val="accent1">
                            <a:lumMod val="50000"/>
                          </a:schemeClr>
                        </a:solidFill>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a:solidFill>
                          <a:schemeClr val="accent1">
                            <a:lumMod val="50000"/>
                          </a:schemeClr>
                        </a:solidFill>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a:solidFill>
                          <a:schemeClr val="accent1">
                            <a:lumMod val="50000"/>
                          </a:schemeClr>
                        </a:solidFill>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a:solidFill>
                          <a:schemeClr val="accent1">
                            <a:lumMod val="50000"/>
                          </a:schemeClr>
                        </a:solidFill>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a:solidFill>
                          <a:schemeClr val="accent1">
                            <a:lumMod val="50000"/>
                          </a:schemeClr>
                        </a:solidFill>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022003"/>
                  </a:ext>
                </a:extLst>
              </a:tr>
              <a:tr h="193253">
                <a:tc>
                  <a:txBody>
                    <a:bodyPr/>
                    <a:lstStyle/>
                    <a:p>
                      <a:pPr algn="ctr"/>
                      <a:r>
                        <a:rPr lang="en-US" sz="1000" dirty="0">
                          <a:effectLst/>
                          <a:latin typeface="Calibri" panose="020F0502020204030204" pitchFamily="34" charset="0"/>
                        </a:rPr>
                        <a:t>Source</a:t>
                      </a:r>
                      <a:endParaRPr lang="en-US" sz="1000" dirty="0">
                        <a:solidFill>
                          <a:srgbClr val="292929"/>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effectLst/>
                          <a:latin typeface="Calibri" panose="020F0502020204030204" pitchFamily="34" charset="0"/>
                        </a:rPr>
                        <a:t>Campaign</a:t>
                      </a:r>
                      <a:endParaRPr lang="en-US" sz="1000" dirty="0">
                        <a:solidFill>
                          <a:srgbClr val="292929"/>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solidFill>
                            <a:srgbClr val="292929"/>
                          </a:solidFill>
                          <a:effectLst/>
                          <a:latin typeface="Calibri" panose="020F0502020204030204" pitchFamily="34" charset="0"/>
                        </a:rPr>
                        <a:t>First Touch</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solidFill>
                            <a:srgbClr val="292929"/>
                          </a:solidFill>
                          <a:effectLst/>
                          <a:latin typeface="Calibri" panose="020F0502020204030204" pitchFamily="34" charset="0"/>
                        </a:rPr>
                        <a:t>% FT</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solidFill>
                            <a:srgbClr val="292929"/>
                          </a:solidFill>
                          <a:effectLst/>
                          <a:latin typeface="Calibri" panose="020F0502020204030204" pitchFamily="34" charset="0"/>
                        </a:rPr>
                        <a:t>Last Touch</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solidFill>
                            <a:srgbClr val="292929"/>
                          </a:solidFill>
                          <a:effectLst/>
                          <a:latin typeface="Calibri" panose="020F0502020204030204" pitchFamily="34" charset="0"/>
                        </a:rPr>
                        <a:t>% LT</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solidFill>
                            <a:srgbClr val="292929"/>
                          </a:solidFill>
                          <a:effectLst/>
                          <a:latin typeface="Calibri" panose="020F0502020204030204" pitchFamily="34" charset="0"/>
                        </a:rPr>
                        <a:t>Purchases</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tc>
                  <a:txBody>
                    <a:bodyPr/>
                    <a:lstStyle/>
                    <a:p>
                      <a:pPr algn="ctr"/>
                      <a:r>
                        <a:rPr lang="en-US" sz="1000" dirty="0">
                          <a:solidFill>
                            <a:srgbClr val="292929"/>
                          </a:solidFill>
                          <a:effectLst/>
                          <a:latin typeface="Calibri" panose="020F0502020204030204" pitchFamily="34" charset="0"/>
                        </a:rPr>
                        <a:t>% P</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0097A7">
                        <a:lumMod val="20000"/>
                        <a:lumOff val="80000"/>
                      </a:srgbClr>
                    </a:solidFill>
                  </a:tcPr>
                </a:tc>
                <a:extLst>
                  <a:ext uri="{0D108BD9-81ED-4DB2-BD59-A6C34878D82A}">
                    <a16:rowId xmlns:a16="http://schemas.microsoft.com/office/drawing/2014/main" val="3372148988"/>
                  </a:ext>
                </a:extLst>
              </a:tr>
              <a:tr h="193253">
                <a:tc>
                  <a:txBody>
                    <a:bodyPr/>
                    <a:lstStyle/>
                    <a:p>
                      <a:pPr algn="ctr"/>
                      <a:r>
                        <a:rPr lang="en-US" sz="1000" dirty="0">
                          <a:solidFill>
                            <a:srgbClr val="525252"/>
                          </a:solidFill>
                          <a:effectLst/>
                          <a:latin typeface="Calibri" panose="020F0502020204030204" pitchFamily="34" charset="0"/>
                        </a:rPr>
                        <a:t>email</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weekly-newsletter</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000" dirty="0">
                          <a:solidFill>
                            <a:srgbClr val="525252"/>
                          </a:solidFill>
                          <a:effectLst/>
                          <a:latin typeface="Calibri" panose="020F0502020204030204" pitchFamily="34" charset="0"/>
                        </a:rPr>
                        <a:t>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447</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23%</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115</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32%</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44699273"/>
                  </a:ext>
                </a:extLst>
              </a:tr>
              <a:tr h="193253">
                <a:tc>
                  <a:txBody>
                    <a:bodyPr/>
                    <a:lstStyle/>
                    <a:p>
                      <a:pPr algn="ctr"/>
                      <a:r>
                        <a:rPr lang="en-US" sz="1000">
                          <a:solidFill>
                            <a:srgbClr val="525252"/>
                          </a:solidFill>
                          <a:effectLst/>
                          <a:latin typeface="Calibri" panose="020F0502020204030204" pitchFamily="34" charset="0"/>
                        </a:rPr>
                        <a:t>facebook</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err="1">
                          <a:solidFill>
                            <a:srgbClr val="525252"/>
                          </a:solidFill>
                          <a:effectLst/>
                          <a:latin typeface="Calibri" panose="020F0502020204030204" pitchFamily="34" charset="0"/>
                        </a:rPr>
                        <a:t>retargetting</a:t>
                      </a:r>
                      <a:r>
                        <a:rPr lang="en-US" sz="1000" dirty="0">
                          <a:solidFill>
                            <a:srgbClr val="525252"/>
                          </a:solidFill>
                          <a:effectLst/>
                          <a:latin typeface="Calibri" panose="020F0502020204030204" pitchFamily="34" charset="0"/>
                        </a:rPr>
                        <a:t>-ad</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000" dirty="0">
                          <a:solidFill>
                            <a:srgbClr val="525252"/>
                          </a:solidFill>
                          <a:effectLst/>
                          <a:latin typeface="Calibri" panose="020F0502020204030204" pitchFamily="34" charset="0"/>
                        </a:rPr>
                        <a:t>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443</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22%</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113</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31%</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2989827662"/>
                  </a:ext>
                </a:extLst>
              </a:tr>
              <a:tr h="193253">
                <a:tc>
                  <a:txBody>
                    <a:bodyPr/>
                    <a:lstStyle/>
                    <a:p>
                      <a:pPr algn="ctr"/>
                      <a:r>
                        <a:rPr lang="en-US" sz="1000">
                          <a:solidFill>
                            <a:srgbClr val="525252"/>
                          </a:solidFill>
                          <a:effectLst/>
                          <a:latin typeface="Calibri" panose="020F0502020204030204" pitchFamily="34" charset="0"/>
                        </a:rPr>
                        <a:t>email</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rgbClr val="FFFFFF"/>
                    </a:solidFill>
                  </a:tcPr>
                </a:tc>
                <a:tc>
                  <a:txBody>
                    <a:bodyPr/>
                    <a:lstStyle/>
                    <a:p>
                      <a:pPr algn="ctr"/>
                      <a:r>
                        <a:rPr lang="en-US" sz="1000" dirty="0" err="1">
                          <a:solidFill>
                            <a:srgbClr val="525252"/>
                          </a:solidFill>
                          <a:effectLst/>
                          <a:latin typeface="Calibri" panose="020F0502020204030204" pitchFamily="34" charset="0"/>
                        </a:rPr>
                        <a:t>retargetting</a:t>
                      </a:r>
                      <a:r>
                        <a:rPr lang="en-US" sz="1000" dirty="0">
                          <a:solidFill>
                            <a:srgbClr val="525252"/>
                          </a:solidFill>
                          <a:effectLst/>
                          <a:latin typeface="Calibri" panose="020F0502020204030204" pitchFamily="34" charset="0"/>
                        </a:rPr>
                        <a:t>-campaign</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525252"/>
                          </a:solidFill>
                          <a:effectLst/>
                          <a:latin typeface="Calibri" panose="020F0502020204030204" pitchFamily="34" charset="0"/>
                        </a:rPr>
                        <a:t>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mpd="sng">
                      <a:solidFill>
                        <a:srgbClr val="78909C"/>
                      </a:solidFill>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525252"/>
                          </a:solidFill>
                          <a:effectLst/>
                          <a:latin typeface="Calibri" panose="020F0502020204030204" pitchFamily="34" charset="0"/>
                        </a:rPr>
                        <a:t>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525252"/>
                          </a:solidFill>
                          <a:effectLst/>
                          <a:latin typeface="Calibri" panose="020F0502020204030204" pitchFamily="34" charset="0"/>
                        </a:rPr>
                        <a:t>245</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525252"/>
                          </a:solidFill>
                          <a:effectLst/>
                          <a:latin typeface="Calibri" panose="020F0502020204030204" pitchFamily="34" charset="0"/>
                        </a:rPr>
                        <a:t>12%</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525252"/>
                          </a:solidFill>
                          <a:effectLst/>
                          <a:latin typeface="Calibri" panose="020F0502020204030204" pitchFamily="34" charset="0"/>
                        </a:rPr>
                        <a:t>54</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rgbClr val="525252"/>
                          </a:solidFill>
                          <a:effectLst/>
                          <a:latin typeface="Calibri" panose="020F0502020204030204" pitchFamily="34" charset="0"/>
                        </a:rPr>
                        <a:t>15%</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60156579"/>
                  </a:ext>
                </a:extLst>
              </a:tr>
              <a:tr h="193253">
                <a:tc>
                  <a:txBody>
                    <a:bodyPr/>
                    <a:lstStyle/>
                    <a:p>
                      <a:pPr algn="ctr"/>
                      <a:r>
                        <a:rPr lang="en-US" sz="1000" dirty="0" err="1">
                          <a:solidFill>
                            <a:srgbClr val="525252"/>
                          </a:solidFill>
                          <a:effectLst/>
                          <a:latin typeface="Calibri" panose="020F0502020204030204" pitchFamily="34" charset="0"/>
                        </a:rPr>
                        <a:t>nytimes</a:t>
                      </a:r>
                      <a:endParaRPr lang="en-US" sz="1000" dirty="0">
                        <a:solidFill>
                          <a:srgbClr val="525252"/>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getting-to-know-cool-</a:t>
                      </a:r>
                      <a:r>
                        <a:rPr lang="en-US" sz="1000" dirty="0" err="1">
                          <a:solidFill>
                            <a:srgbClr val="525252"/>
                          </a:solidFill>
                          <a:effectLst/>
                          <a:latin typeface="Calibri" panose="020F0502020204030204" pitchFamily="34" charset="0"/>
                        </a:rPr>
                        <a:t>tshirts</a:t>
                      </a:r>
                      <a:endParaRPr lang="en-US" sz="1000" dirty="0">
                        <a:solidFill>
                          <a:srgbClr val="525252"/>
                        </a:solidFill>
                        <a:effectLst/>
                        <a:latin typeface="Calibri" panose="020F0502020204030204" pitchFamily="34" charset="0"/>
                      </a:endParaRP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000" dirty="0">
                          <a:solidFill>
                            <a:srgbClr val="525252"/>
                          </a:solidFill>
                          <a:effectLst/>
                          <a:latin typeface="Calibri" panose="020F0502020204030204" pitchFamily="34" charset="0"/>
                        </a:rPr>
                        <a:t>612</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31%</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000" dirty="0">
                          <a:solidFill>
                            <a:srgbClr val="525252"/>
                          </a:solidFill>
                          <a:effectLst/>
                          <a:latin typeface="Calibri" panose="020F0502020204030204" pitchFamily="34" charset="0"/>
                        </a:rPr>
                        <a:t>232</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12%</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9</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2%</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08392456"/>
                  </a:ext>
                </a:extLst>
              </a:tr>
              <a:tr h="193253">
                <a:tc>
                  <a:txBody>
                    <a:bodyPr/>
                    <a:lstStyle/>
                    <a:p>
                      <a:pPr algn="ctr"/>
                      <a:r>
                        <a:rPr lang="en-US" sz="1000" dirty="0" err="1">
                          <a:solidFill>
                            <a:srgbClr val="525252"/>
                          </a:solidFill>
                          <a:effectLst/>
                          <a:latin typeface="Calibri" panose="020F0502020204030204" pitchFamily="34" charset="0"/>
                        </a:rPr>
                        <a:t>buzzfeed</a:t>
                      </a:r>
                      <a:endParaRPr lang="en-US" sz="1000" dirty="0">
                        <a:solidFill>
                          <a:srgbClr val="525252"/>
                        </a:solidFill>
                        <a:effectLst/>
                        <a:latin typeface="Calibri" panose="020F0502020204030204" pitchFamily="34" charset="0"/>
                      </a:endParaRP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ten-crazy-cool-</a:t>
                      </a:r>
                      <a:r>
                        <a:rPr lang="en-US" sz="1000" dirty="0" err="1">
                          <a:solidFill>
                            <a:srgbClr val="525252"/>
                          </a:solidFill>
                          <a:effectLst/>
                          <a:latin typeface="Calibri" panose="020F0502020204030204" pitchFamily="34" charset="0"/>
                        </a:rPr>
                        <a:t>tshirts</a:t>
                      </a:r>
                      <a:r>
                        <a:rPr lang="en-US" sz="1000" dirty="0">
                          <a:solidFill>
                            <a:srgbClr val="525252"/>
                          </a:solidFill>
                          <a:effectLst/>
                          <a:latin typeface="Calibri" panose="020F0502020204030204" pitchFamily="34" charset="0"/>
                        </a:rPr>
                        <a:t>-facts</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000" dirty="0">
                          <a:solidFill>
                            <a:srgbClr val="525252"/>
                          </a:solidFill>
                          <a:effectLst/>
                          <a:latin typeface="Calibri" panose="020F0502020204030204" pitchFamily="34" charset="0"/>
                        </a:rPr>
                        <a:t>576</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29%</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000" dirty="0">
                          <a:solidFill>
                            <a:srgbClr val="525252"/>
                          </a:solidFill>
                          <a:effectLst/>
                          <a:latin typeface="Calibri" panose="020F0502020204030204" pitchFamily="34" charset="0"/>
                        </a:rPr>
                        <a:t>190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9</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2%</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56999381"/>
                  </a:ext>
                </a:extLst>
              </a:tr>
              <a:tr h="193253">
                <a:tc>
                  <a:txBody>
                    <a:bodyPr/>
                    <a:lstStyle/>
                    <a:p>
                      <a:pPr algn="ctr"/>
                      <a:r>
                        <a:rPr lang="en-US" sz="1000">
                          <a:solidFill>
                            <a:srgbClr val="525252"/>
                          </a:solidFill>
                          <a:effectLst/>
                          <a:latin typeface="Calibri" panose="020F0502020204030204" pitchFamily="34" charset="0"/>
                        </a:rPr>
                        <a:t>medium</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interview-with-cool-</a:t>
                      </a:r>
                      <a:r>
                        <a:rPr lang="en-US" sz="1000" dirty="0" err="1">
                          <a:solidFill>
                            <a:srgbClr val="525252"/>
                          </a:solidFill>
                          <a:effectLst/>
                          <a:latin typeface="Calibri" panose="020F0502020204030204" pitchFamily="34" charset="0"/>
                        </a:rPr>
                        <a:t>tshirts</a:t>
                      </a:r>
                      <a:r>
                        <a:rPr lang="en-US" sz="1000" dirty="0">
                          <a:solidFill>
                            <a:srgbClr val="525252"/>
                          </a:solidFill>
                          <a:effectLst/>
                          <a:latin typeface="Calibri" panose="020F0502020204030204" pitchFamily="34" charset="0"/>
                        </a:rPr>
                        <a:t>-founder</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000" dirty="0">
                          <a:solidFill>
                            <a:srgbClr val="525252"/>
                          </a:solidFill>
                          <a:effectLst/>
                          <a:latin typeface="Calibri" panose="020F0502020204030204" pitchFamily="34" charset="0"/>
                        </a:rPr>
                        <a:t>622</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31%</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000" dirty="0">
                          <a:solidFill>
                            <a:srgbClr val="525252"/>
                          </a:solidFill>
                          <a:effectLst/>
                          <a:latin typeface="Calibri" panose="020F0502020204030204" pitchFamily="34" charset="0"/>
                        </a:rPr>
                        <a:t>184</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9%</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7</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2%</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17894913"/>
                  </a:ext>
                </a:extLst>
              </a:tr>
              <a:tr h="193253">
                <a:tc>
                  <a:txBody>
                    <a:bodyPr/>
                    <a:lstStyle/>
                    <a:p>
                      <a:pPr algn="ctr"/>
                      <a:r>
                        <a:rPr lang="en-US" sz="1000">
                          <a:solidFill>
                            <a:srgbClr val="525252"/>
                          </a:solidFill>
                          <a:effectLst/>
                          <a:latin typeface="Calibri" panose="020F0502020204030204" pitchFamily="34" charset="0"/>
                        </a:rPr>
                        <a:t>google</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paid-search</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178</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9%</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52</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14%</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41067561"/>
                  </a:ext>
                </a:extLst>
              </a:tr>
              <a:tr h="193253">
                <a:tc>
                  <a:txBody>
                    <a:bodyPr/>
                    <a:lstStyle/>
                    <a:p>
                      <a:pPr algn="ctr"/>
                      <a:r>
                        <a:rPr lang="en-US" sz="1000" dirty="0">
                          <a:solidFill>
                            <a:srgbClr val="525252"/>
                          </a:solidFill>
                          <a:effectLst/>
                          <a:latin typeface="Calibri" panose="020F0502020204030204" pitchFamily="34" charset="0"/>
                        </a:rPr>
                        <a:t>google</a:t>
                      </a:r>
                    </a:p>
                  </a:txBody>
                  <a:tcPr anchor="ctr">
                    <a:lnL w="12700" cmpd="sng">
                      <a:solidFill>
                        <a:srgbClr val="78909C"/>
                      </a:solidFill>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cool-</a:t>
                      </a:r>
                      <a:r>
                        <a:rPr lang="en-US" sz="1000" dirty="0" err="1">
                          <a:solidFill>
                            <a:srgbClr val="525252"/>
                          </a:solidFill>
                          <a:effectLst/>
                          <a:latin typeface="Calibri" panose="020F0502020204030204" pitchFamily="34" charset="0"/>
                        </a:rPr>
                        <a:t>tshirts</a:t>
                      </a:r>
                      <a:r>
                        <a:rPr lang="en-US" sz="1000" dirty="0">
                          <a:solidFill>
                            <a:srgbClr val="525252"/>
                          </a:solidFill>
                          <a:effectLst/>
                          <a:latin typeface="Calibri" panose="020F0502020204030204" pitchFamily="34" charset="0"/>
                        </a:rPr>
                        <a:t>-search</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169</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mpd="sng">
                      <a:solidFill>
                        <a:srgbClr val="78909C"/>
                      </a:solidFill>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9%</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60</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3%</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2</a:t>
                      </a:r>
                    </a:p>
                  </a:txBody>
                  <a:tcPr anchor="ctr">
                    <a:lnL w="12700" cap="flat" cmpd="sng" algn="ctr">
                      <a:solidFill>
                        <a:srgbClr val="78909C"/>
                      </a:solidFill>
                      <a:prstDash val="solid"/>
                      <a:round/>
                      <a:headEnd type="none" w="med" len="med"/>
                      <a:tailEnd type="none" w="med" len="med"/>
                    </a:lnL>
                    <a:lnR w="12700" cap="flat" cmpd="sng" algn="ctr">
                      <a:solidFill>
                        <a:srgbClr val="78909C"/>
                      </a:solidFill>
                      <a:prstDash val="solid"/>
                      <a:round/>
                      <a:headEnd type="none" w="med" len="med"/>
                      <a:tailEnd type="none" w="med" len="med"/>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000" dirty="0">
                          <a:solidFill>
                            <a:srgbClr val="525252"/>
                          </a:solidFill>
                          <a:effectLst/>
                          <a:latin typeface="Calibri" panose="020F0502020204030204" pitchFamily="34" charset="0"/>
                        </a:rPr>
                        <a:t>1%</a:t>
                      </a:r>
                    </a:p>
                  </a:txBody>
                  <a:tcPr anchor="ctr">
                    <a:lnL w="12700" cap="flat" cmpd="sng" algn="ctr">
                      <a:solidFill>
                        <a:srgbClr val="78909C"/>
                      </a:solidFill>
                      <a:prstDash val="solid"/>
                      <a:round/>
                      <a:headEnd type="none" w="med" len="med"/>
                      <a:tailEnd type="none" w="med" len="med"/>
                    </a:lnL>
                    <a:lnR w="12700" cmpd="sng">
                      <a:solidFill>
                        <a:srgbClr val="78909C"/>
                      </a:solidFill>
                    </a:lnR>
                    <a:lnT w="12700" cap="flat" cmpd="sng" algn="ctr">
                      <a:solidFill>
                        <a:srgbClr val="78909C"/>
                      </a:solidFill>
                      <a:prstDash val="solid"/>
                      <a:round/>
                      <a:headEnd type="none" w="med" len="med"/>
                      <a:tailEnd type="none" w="med" len="med"/>
                    </a:lnT>
                    <a:lnB w="12700" cap="flat" cmpd="sng" algn="ctr">
                      <a:solidFill>
                        <a:srgbClr val="78909C"/>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90370354"/>
                  </a:ext>
                </a:extLst>
              </a:tr>
            </a:tbl>
          </a:graphicData>
        </a:graphic>
      </p:graphicFrame>
    </p:spTree>
    <p:extLst>
      <p:ext uri="{BB962C8B-B14F-4D97-AF65-F5344CB8AC3E}">
        <p14:creationId xmlns:p14="http://schemas.microsoft.com/office/powerpoint/2010/main" val="24804868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TotalTime>
  <Words>737</Words>
  <Application>Microsoft Office PowerPoint</Application>
  <PresentationFormat>On-screen Show (16:9)</PresentationFormat>
  <Paragraphs>220</Paragraphs>
  <Slides>6</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Calibri</vt:lpstr>
      <vt:lpstr>Dosis</vt:lpstr>
      <vt:lpstr>inherit</vt:lpstr>
      <vt:lpstr>Roboto Thin</vt:lpstr>
      <vt:lpstr>Roboto</vt:lpstr>
      <vt:lpstr>Roboto Black</vt:lpstr>
      <vt:lpstr>Arial</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Denson, Serena (GE Healthcare)</dc:creator>
  <cp:lastModifiedBy>Denson, Serena (GE Healthcare)</cp:lastModifiedBy>
  <cp:revision>34</cp:revision>
  <dcterms:modified xsi:type="dcterms:W3CDTF">2018-07-09T20:36:00Z</dcterms:modified>
</cp:coreProperties>
</file>